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85" r:id="rId2"/>
    <p:sldMasterId id="2147483697" r:id="rId3"/>
  </p:sldMasterIdLst>
  <p:notesMasterIdLst>
    <p:notesMasterId r:id="rId54"/>
  </p:notesMasterIdLst>
  <p:handoutMasterIdLst>
    <p:handoutMasterId r:id="rId55"/>
  </p:handoutMasterIdLst>
  <p:sldIdLst>
    <p:sldId id="369" r:id="rId4"/>
    <p:sldId id="419" r:id="rId5"/>
    <p:sldId id="420" r:id="rId6"/>
    <p:sldId id="421" r:id="rId7"/>
    <p:sldId id="422" r:id="rId8"/>
    <p:sldId id="423" r:id="rId9"/>
    <p:sldId id="424" r:id="rId10"/>
    <p:sldId id="425" r:id="rId11"/>
    <p:sldId id="426" r:id="rId12"/>
    <p:sldId id="427" r:id="rId13"/>
    <p:sldId id="428" r:id="rId14"/>
    <p:sldId id="429" r:id="rId15"/>
    <p:sldId id="430" r:id="rId16"/>
    <p:sldId id="431" r:id="rId17"/>
    <p:sldId id="432" r:id="rId18"/>
    <p:sldId id="433" r:id="rId19"/>
    <p:sldId id="434" r:id="rId20"/>
    <p:sldId id="435" r:id="rId21"/>
    <p:sldId id="436" r:id="rId22"/>
    <p:sldId id="437" r:id="rId23"/>
    <p:sldId id="438" r:id="rId24"/>
    <p:sldId id="439" r:id="rId25"/>
    <p:sldId id="440" r:id="rId26"/>
    <p:sldId id="441" r:id="rId27"/>
    <p:sldId id="442" r:id="rId28"/>
    <p:sldId id="443" r:id="rId29"/>
    <p:sldId id="444" r:id="rId30"/>
    <p:sldId id="445" r:id="rId31"/>
    <p:sldId id="446" r:id="rId32"/>
    <p:sldId id="447" r:id="rId33"/>
    <p:sldId id="448" r:id="rId34"/>
    <p:sldId id="449" r:id="rId35"/>
    <p:sldId id="450" r:id="rId36"/>
    <p:sldId id="451" r:id="rId37"/>
    <p:sldId id="452" r:id="rId38"/>
    <p:sldId id="453" r:id="rId39"/>
    <p:sldId id="454" r:id="rId40"/>
    <p:sldId id="455" r:id="rId41"/>
    <p:sldId id="456" r:id="rId42"/>
    <p:sldId id="457" r:id="rId43"/>
    <p:sldId id="458" r:id="rId44"/>
    <p:sldId id="459" r:id="rId45"/>
    <p:sldId id="460" r:id="rId46"/>
    <p:sldId id="461" r:id="rId47"/>
    <p:sldId id="462" r:id="rId48"/>
    <p:sldId id="463" r:id="rId49"/>
    <p:sldId id="464" r:id="rId50"/>
    <p:sldId id="465" r:id="rId51"/>
    <p:sldId id="466" r:id="rId52"/>
    <p:sldId id="334" r:id="rId5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pitchFamily="11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pitchFamily="11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pitchFamily="11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pitchFamily="11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pitchFamily="11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pitchFamily="11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pitchFamily="11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pitchFamily="11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pitchFamily="112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0" autoAdjust="0"/>
    <p:restoredTop sz="94343" autoAdjust="0"/>
  </p:normalViewPr>
  <p:slideViewPr>
    <p:cSldViewPr>
      <p:cViewPr>
        <p:scale>
          <a:sx n="100" d="100"/>
          <a:sy n="100" d="100"/>
        </p:scale>
        <p:origin x="-2432" y="-4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4" d="100"/>
        <a:sy n="13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notesMaster" Target="notesMasters/notesMaster1.xml"/><Relationship Id="rId55" Type="http://schemas.openxmlformats.org/officeDocument/2006/relationships/handoutMaster" Target="handoutMasters/handoutMaster1.xml"/><Relationship Id="rId56" Type="http://schemas.openxmlformats.org/officeDocument/2006/relationships/printerSettings" Target="printerSettings/printerSettings1.bin"/><Relationship Id="rId57" Type="http://schemas.openxmlformats.org/officeDocument/2006/relationships/presProps" Target="presProps.xml"/><Relationship Id="rId58" Type="http://schemas.openxmlformats.org/officeDocument/2006/relationships/viewProps" Target="viewProps.xml"/><Relationship Id="rId59" Type="http://schemas.openxmlformats.org/officeDocument/2006/relationships/theme" Target="theme/theme1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60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1"/>
          </a:xfrm>
          <a:prstGeom prst="rect">
            <a:avLst/>
          </a:prstGeom>
        </p:spPr>
        <p:txBody>
          <a:bodyPr vert="horz" lIns="93205" tIns="46602" rIns="93205" bIns="4660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41" y="1"/>
            <a:ext cx="3037840" cy="464821"/>
          </a:xfrm>
          <a:prstGeom prst="rect">
            <a:avLst/>
          </a:prstGeom>
        </p:spPr>
        <p:txBody>
          <a:bodyPr vert="horz" lIns="93205" tIns="46602" rIns="93205" bIns="46602" rtlCol="0"/>
          <a:lstStyle>
            <a:lvl1pPr algn="r">
              <a:defRPr sz="1200"/>
            </a:lvl1pPr>
          </a:lstStyle>
          <a:p>
            <a:fld id="{273422DB-878E-4721-A688-9BB92322D944}" type="datetimeFigureOut">
              <a:rPr lang="en-US" smtClean="0"/>
              <a:pPr/>
              <a:t>20/05/20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6"/>
            <a:ext cx="3037840" cy="464821"/>
          </a:xfrm>
          <a:prstGeom prst="rect">
            <a:avLst/>
          </a:prstGeom>
        </p:spPr>
        <p:txBody>
          <a:bodyPr vert="horz" lIns="93205" tIns="46602" rIns="93205" bIns="4660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41" y="8829966"/>
            <a:ext cx="3037840" cy="464821"/>
          </a:xfrm>
          <a:prstGeom prst="rect">
            <a:avLst/>
          </a:prstGeom>
        </p:spPr>
        <p:txBody>
          <a:bodyPr vert="horz" lIns="93205" tIns="46602" rIns="93205" bIns="46602" rtlCol="0" anchor="b"/>
          <a:lstStyle>
            <a:lvl1pPr algn="r">
              <a:defRPr sz="1200"/>
            </a:lvl1pPr>
          </a:lstStyle>
          <a:p>
            <a:fld id="{DD7C5AEF-F764-468A-8435-68202DE4DE7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6645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1"/>
          </a:xfrm>
          <a:prstGeom prst="rect">
            <a:avLst/>
          </a:prstGeom>
        </p:spPr>
        <p:txBody>
          <a:bodyPr vert="horz" lIns="93205" tIns="46602" rIns="93205" bIns="46602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1" y="1"/>
            <a:ext cx="3037840" cy="464821"/>
          </a:xfrm>
          <a:prstGeom prst="rect">
            <a:avLst/>
          </a:prstGeom>
        </p:spPr>
        <p:txBody>
          <a:bodyPr vert="horz" lIns="93205" tIns="46602" rIns="93205" bIns="46602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38E6CD5-3E3E-4931-8E0B-3CC90114F68E}" type="datetimeFigureOut">
              <a:rPr lang="en-US"/>
              <a:pPr>
                <a:defRPr/>
              </a:pPr>
              <a:t>20/05/20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05" tIns="46602" rIns="93205" bIns="46602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1"/>
          </a:xfrm>
          <a:prstGeom prst="rect">
            <a:avLst/>
          </a:prstGeom>
        </p:spPr>
        <p:txBody>
          <a:bodyPr vert="horz" lIns="93205" tIns="46602" rIns="93205" bIns="46602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1"/>
          </a:xfrm>
          <a:prstGeom prst="rect">
            <a:avLst/>
          </a:prstGeom>
        </p:spPr>
        <p:txBody>
          <a:bodyPr vert="horz" lIns="93205" tIns="46602" rIns="93205" bIns="46602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1" y="8829966"/>
            <a:ext cx="3037840" cy="464821"/>
          </a:xfrm>
          <a:prstGeom prst="rect">
            <a:avLst/>
          </a:prstGeom>
        </p:spPr>
        <p:txBody>
          <a:bodyPr vert="horz" lIns="93205" tIns="46602" rIns="93205" bIns="46602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EF0D602-3601-4F5D-9224-580A717550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3010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891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0667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4483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7060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5356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559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6558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6760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9715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8013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174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5430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2332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00947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2790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9167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86322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13230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28080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66134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24442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115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01843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5867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80873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55384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70606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4542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21308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28321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66067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87026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5148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82141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02755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62819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75758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15903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46246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50535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98403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7413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8756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0627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6149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2394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0D602-3601-4F5D-9224-580A7175508B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46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6783"/>
      </p:ext>
    </p:extLst>
  </p:cSld>
  <p:clrMapOvr>
    <a:masterClrMapping/>
  </p:clrMapOvr>
  <p:transition xmlns:p14="http://schemas.microsoft.com/office/powerpoint/2010/main"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14F95-2243-483D-9121-D83155C6A7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87429A-3BD2-44AE-9712-4436CC8191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circl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CDD09-3FCD-4EEF-839B-9F6FD5E506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circl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9EDDE0-0BA2-E448-A525-7BD79AAECF71}" type="datetimeFigureOut">
              <a:rPr lang="en-US" smtClean="0"/>
              <a:t>20/05/20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A1E8DC-A2A7-9E4F-8C62-FAE402F7C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9183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9EDDE0-0BA2-E448-A525-7BD79AAECF71}" type="datetimeFigureOut">
              <a:rPr lang="en-US" smtClean="0"/>
              <a:t>20/05/20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A1E8DC-A2A7-9E4F-8C62-FAE402F7C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7884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9EDDE0-0BA2-E448-A525-7BD79AAECF71}" type="datetimeFigureOut">
              <a:rPr lang="en-US" smtClean="0"/>
              <a:t>20/05/20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A1E8DC-A2A7-9E4F-8C62-FAE402F7C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418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9EDDE0-0BA2-E448-A525-7BD79AAECF71}" type="datetimeFigureOut">
              <a:rPr lang="en-US" smtClean="0"/>
              <a:t>20/05/20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A1E8DC-A2A7-9E4F-8C62-FAE402F7C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880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9EDDE0-0BA2-E448-A525-7BD79AAECF71}" type="datetimeFigureOut">
              <a:rPr lang="en-US" smtClean="0"/>
              <a:t>20/05/20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A1E8DC-A2A7-9E4F-8C62-FAE402F7C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3647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9EDDE0-0BA2-E448-A525-7BD79AAECF71}" type="datetimeFigureOut">
              <a:rPr lang="en-US" smtClean="0"/>
              <a:t>20/05/20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A1E8DC-A2A7-9E4F-8C62-FAE402F7C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362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9EDDE0-0BA2-E448-A525-7BD79AAECF71}" type="datetimeFigureOut">
              <a:rPr lang="en-US" smtClean="0"/>
              <a:t>20/05/20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A1E8DC-A2A7-9E4F-8C62-FAE402F7C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939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32DD2-3FDF-4CBE-9EC7-089A9A95E7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circl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9EDDE0-0BA2-E448-A525-7BD79AAECF71}" type="datetimeFigureOut">
              <a:rPr lang="en-US" smtClean="0"/>
              <a:t>20/05/20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A1E8DC-A2A7-9E4F-8C62-FAE402F7C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7027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9EDDE0-0BA2-E448-A525-7BD79AAECF71}" type="datetimeFigureOut">
              <a:rPr lang="en-US" smtClean="0"/>
              <a:t>20/05/20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A1E8DC-A2A7-9E4F-8C62-FAE402F7C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134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9EDDE0-0BA2-E448-A525-7BD79AAECF71}" type="datetimeFigureOut">
              <a:rPr lang="en-US" smtClean="0"/>
              <a:t>20/05/20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A1E8DC-A2A7-9E4F-8C62-FAE402F7C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013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9EDDE0-0BA2-E448-A525-7BD79AAECF71}" type="datetimeFigureOut">
              <a:rPr lang="en-US" smtClean="0"/>
              <a:t>20/05/20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A1E8DC-A2A7-9E4F-8C62-FAE402F7C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9746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059EDDE0-0BA2-E448-A525-7BD79AAECF71}" type="datetimeFigureOut">
              <a:rPr lang="en-US">
                <a:solidFill>
                  <a:prstClr val="black"/>
                </a:solidFill>
              </a:rPr>
              <a:pPr/>
              <a:t>20/05/20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29A1E8DC-A2A7-9E4F-8C62-FAE402F7C9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046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059EDDE0-0BA2-E448-A525-7BD79AAECF71}" type="datetimeFigureOut">
              <a:rPr lang="en-US">
                <a:solidFill>
                  <a:prstClr val="black"/>
                </a:solidFill>
              </a:rPr>
              <a:pPr/>
              <a:t>20/05/20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29A1E8DC-A2A7-9E4F-8C62-FAE402F7C9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3742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059EDDE0-0BA2-E448-A525-7BD79AAECF71}" type="datetimeFigureOut">
              <a:rPr lang="en-US">
                <a:solidFill>
                  <a:prstClr val="black"/>
                </a:solidFill>
              </a:rPr>
              <a:pPr/>
              <a:t>20/05/20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29A1E8DC-A2A7-9E4F-8C62-FAE402F7C9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8197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059EDDE0-0BA2-E448-A525-7BD79AAECF71}" type="datetimeFigureOut">
              <a:rPr lang="en-US">
                <a:solidFill>
                  <a:prstClr val="black"/>
                </a:solidFill>
              </a:rPr>
              <a:pPr/>
              <a:t>20/05/20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29A1E8DC-A2A7-9E4F-8C62-FAE402F7C9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3837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059EDDE0-0BA2-E448-A525-7BD79AAECF71}" type="datetimeFigureOut">
              <a:rPr lang="en-US">
                <a:solidFill>
                  <a:prstClr val="black"/>
                </a:solidFill>
              </a:rPr>
              <a:pPr/>
              <a:t>20/05/20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29A1E8DC-A2A7-9E4F-8C62-FAE402F7C9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3398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059EDDE0-0BA2-E448-A525-7BD79AAECF71}" type="datetimeFigureOut">
              <a:rPr lang="en-US">
                <a:solidFill>
                  <a:prstClr val="black"/>
                </a:solidFill>
              </a:rPr>
              <a:pPr/>
              <a:t>20/05/20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29A1E8DC-A2A7-9E4F-8C62-FAE402F7C9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560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01CE5-71BA-42AC-ACCA-C2557DDDEA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circl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059EDDE0-0BA2-E448-A525-7BD79AAECF71}" type="datetimeFigureOut">
              <a:rPr lang="en-US">
                <a:solidFill>
                  <a:prstClr val="black"/>
                </a:solidFill>
              </a:rPr>
              <a:pPr/>
              <a:t>20/05/20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29A1E8DC-A2A7-9E4F-8C62-FAE402F7C9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1513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059EDDE0-0BA2-E448-A525-7BD79AAECF71}" type="datetimeFigureOut">
              <a:rPr lang="en-US">
                <a:solidFill>
                  <a:prstClr val="black"/>
                </a:solidFill>
              </a:rPr>
              <a:pPr/>
              <a:t>20/05/20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29A1E8DC-A2A7-9E4F-8C62-FAE402F7C9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6819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059EDDE0-0BA2-E448-A525-7BD79AAECF71}" type="datetimeFigureOut">
              <a:rPr lang="en-US">
                <a:solidFill>
                  <a:prstClr val="black"/>
                </a:solidFill>
              </a:rPr>
              <a:pPr/>
              <a:t>20/05/20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29A1E8DC-A2A7-9E4F-8C62-FAE402F7C9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0364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059EDDE0-0BA2-E448-A525-7BD79AAECF71}" type="datetimeFigureOut">
              <a:rPr lang="en-US">
                <a:solidFill>
                  <a:prstClr val="black"/>
                </a:solidFill>
              </a:rPr>
              <a:pPr/>
              <a:t>20/05/20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29A1E8DC-A2A7-9E4F-8C62-FAE402F7C9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0412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059EDDE0-0BA2-E448-A525-7BD79AAECF71}" type="datetimeFigureOut">
              <a:rPr lang="en-US">
                <a:solidFill>
                  <a:prstClr val="black"/>
                </a:solidFill>
              </a:rPr>
              <a:pPr/>
              <a:t>20/05/20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29A1E8DC-A2A7-9E4F-8C62-FAE402F7C9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396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133600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BCA27-E9C1-48FC-951D-ABCF18D4D3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2A7F05-692D-47E9-9095-DD73F3DF1B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2A647-AF7C-4B9E-99A6-2395C8C993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EF701-0D11-4338-B8EE-7B4413F6E7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CABD8-5484-40E9-84F2-C637CF80C0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B05C1-D9A3-457B-95E5-3780C658EE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13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13" Type="http://schemas.openxmlformats.org/officeDocument/2006/relationships/image" Target="../media/image2.jpg"/><Relationship Id="rId1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DM-Presentation-2020-2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5151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884B85EA-D2BD-4DEC-8004-9EBE7886C3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slow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11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11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11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11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11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DM-Presentation-2020-1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91200"/>
            <a:ext cx="9144000" cy="1054100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887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DM-Presentation-2020-1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91200"/>
            <a:ext cx="9144000" cy="1054100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2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138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9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0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5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khukhunedistrict.gov.za/" TargetMode="External"/><Relationship Id="rId4" Type="http://schemas.openxmlformats.org/officeDocument/2006/relationships/hyperlink" Target="mailto:makgatir@sekhukhune.gov.za" TargetMode="External"/><Relationship Id="rId5" Type="http://schemas.openxmlformats.org/officeDocument/2006/relationships/hyperlink" Target="mailto:mkhwanaziz@sekhukhune.gov.za" TargetMode="External"/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7200" y="685800"/>
            <a:ext cx="8305800" cy="3834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ZA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DRAFT </a:t>
            </a:r>
            <a:r>
              <a:rPr lang="en-ZA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DISTRICT </a:t>
            </a:r>
            <a:r>
              <a:rPr lang="en-ZA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DEVELOPMENT PLAN AND BUDGET FOR </a:t>
            </a:r>
            <a:r>
              <a:rPr lang="en-ZA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2020-2021</a:t>
            </a:r>
            <a:endParaRPr lang="en-ZA" altLang="en-US" sz="4000" dirty="0" smtClean="0">
              <a:solidFill>
                <a:prstClr val="black"/>
              </a:solidFill>
              <a:latin typeface="Calibri"/>
            </a:endParaRPr>
          </a:p>
          <a:p>
            <a:pPr lvl="0" algn="ctr">
              <a:spcBef>
                <a:spcPct val="20000"/>
              </a:spcBef>
            </a:pPr>
            <a:endParaRPr lang="en-ZA" altLang="en-US" sz="3200" dirty="0" smtClean="0">
              <a:solidFill>
                <a:prstClr val="black"/>
              </a:solidFill>
              <a:latin typeface="Calibri"/>
            </a:endParaRPr>
          </a:p>
          <a:p>
            <a:pPr lvl="0" algn="ctr">
              <a:spcBef>
                <a:spcPct val="20000"/>
              </a:spcBef>
            </a:pPr>
            <a:r>
              <a:rPr lang="en-ZA" altLang="en-US" sz="3200" dirty="0" smtClean="0">
                <a:solidFill>
                  <a:prstClr val="black"/>
                </a:solidFill>
                <a:latin typeface="Calibri"/>
              </a:rPr>
              <a:t>MAY 2020</a:t>
            </a:r>
            <a:endParaRPr lang="en-ZA" altLang="en-US" sz="3200" dirty="0">
              <a:solidFill>
                <a:prstClr val="black"/>
              </a:solidFill>
              <a:latin typeface="Calibri"/>
            </a:endParaRPr>
          </a:p>
          <a:p>
            <a:pPr lvl="0" algn="ctr">
              <a:spcBef>
                <a:spcPct val="20000"/>
              </a:spcBef>
            </a:pPr>
            <a:r>
              <a:rPr lang="en-ZA" altLang="en-US" sz="3200" dirty="0">
                <a:solidFill>
                  <a:prstClr val="black"/>
                </a:solidFill>
                <a:latin typeface="Calibri"/>
              </a:rPr>
              <a:t>PRESENTED BY EXECUTIVE MAYOR: </a:t>
            </a:r>
            <a:r>
              <a:rPr lang="en-ZA" altLang="en-US" sz="3200" dirty="0" smtClean="0">
                <a:solidFill>
                  <a:prstClr val="black"/>
                </a:solidFill>
                <a:latin typeface="Calibri"/>
              </a:rPr>
              <a:t>CLLR KEAMOTSENG STANLEY </a:t>
            </a:r>
            <a:r>
              <a:rPr lang="en-ZA" altLang="en-US" sz="3200" dirty="0">
                <a:solidFill>
                  <a:prstClr val="black"/>
                </a:solidFill>
                <a:latin typeface="Calibri"/>
              </a:rPr>
              <a:t>RAMAILA </a:t>
            </a:r>
          </a:p>
          <a:p>
            <a:pPr algn="ctr" eaLnBrk="1" hangingPunct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00944865"/>
      </p:ext>
    </p:extLst>
  </p:cSld>
  <p:clrMapOvr>
    <a:masterClrMapping/>
  </p:clrMapOvr>
  <p:transition xmlns:p14="http://schemas.microsoft.com/office/powerpoint/2010/main"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altLang="en-US" sz="3200" b="1" dirty="0" smtClean="0">
                <a:latin typeface="+mn-lt"/>
                <a:cs typeface="Arial" panose="020B0604020202020204" pitchFamily="34" charset="0"/>
              </a:rPr>
              <a:t>6. MOTTO AND SLOGAN  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ZA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ZA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Motto </a:t>
            </a:r>
          </a:p>
          <a:p>
            <a:pPr marL="0" indent="0">
              <a:buNone/>
            </a:pPr>
            <a:r>
              <a:rPr lang="en-US" sz="2800" dirty="0" smtClean="0"/>
              <a:t>Re a </a:t>
            </a:r>
            <a:r>
              <a:rPr lang="en-US" sz="2800" dirty="0" err="1" smtClean="0"/>
              <a:t>aga</a:t>
            </a:r>
            <a:r>
              <a:rPr lang="en-US" sz="2800" dirty="0" smtClean="0"/>
              <a:t>/</a:t>
            </a:r>
            <a:r>
              <a:rPr lang="en-US" sz="2800" dirty="0" err="1" smtClean="0"/>
              <a:t>Siyakha</a:t>
            </a:r>
            <a:r>
              <a:rPr lang="en-US" sz="2800" dirty="0" smtClean="0"/>
              <a:t> – meaning ‘we are building’.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Slogan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sz="2800" dirty="0" smtClean="0"/>
              <a:t>Destination for economic growth and development. 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938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altLang="en-US" sz="3200" b="1" dirty="0">
                <a:latin typeface="+mn-lt"/>
                <a:cs typeface="Arial" panose="020B0604020202020204" pitchFamily="34" charset="0"/>
              </a:rPr>
              <a:t>7</a:t>
            </a:r>
            <a:r>
              <a:rPr lang="en-ZA" altLang="en-US" sz="3200" b="1" dirty="0" smtClean="0">
                <a:latin typeface="+mn-lt"/>
                <a:cs typeface="Arial" panose="020B0604020202020204" pitchFamily="34" charset="0"/>
              </a:rPr>
              <a:t>. MAYORAL </a:t>
            </a:r>
            <a:r>
              <a:rPr lang="en-ZA" altLang="en-US" sz="3200" b="1" dirty="0">
                <a:latin typeface="+mn-lt"/>
                <a:cs typeface="Arial" panose="020B0604020202020204" pitchFamily="34" charset="0"/>
              </a:rPr>
              <a:t>STRATEGIC PRIORITIES 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ZA" altLang="en-US" sz="2800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en-ZA" altLang="en-US" sz="2800" dirty="0" smtClean="0">
                <a:latin typeface="+mn-lt"/>
                <a:cs typeface="Arial" panose="020B0604020202020204" pitchFamily="34" charset="0"/>
              </a:rPr>
            </a:br>
            <a:endParaRPr lang="en-US" sz="1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en-ZA" sz="2400" dirty="0"/>
              <a:t>Provision of water and sanitation services in a sustainable manner </a:t>
            </a:r>
          </a:p>
          <a:p>
            <a:pPr>
              <a:defRPr/>
            </a:pPr>
            <a:r>
              <a:rPr lang="en-ZA" sz="2400" dirty="0"/>
              <a:t>Local economic development, growth and job creation through agrarian reform, mining, tourism and repositioning of SDA</a:t>
            </a:r>
          </a:p>
          <a:p>
            <a:pPr>
              <a:defRPr/>
            </a:pPr>
            <a:r>
              <a:rPr lang="en-ZA" sz="2400" dirty="0"/>
              <a:t>Good governance and sound financial management </a:t>
            </a:r>
          </a:p>
          <a:p>
            <a:pPr>
              <a:defRPr/>
            </a:pPr>
            <a:r>
              <a:rPr lang="en-ZA" sz="2400" dirty="0"/>
              <a:t>Sustainable land use management and spatial transformation </a:t>
            </a:r>
          </a:p>
          <a:p>
            <a:pPr>
              <a:defRPr/>
            </a:pPr>
            <a:r>
              <a:rPr lang="en-ZA" sz="2400" dirty="0"/>
              <a:t>Community development, social cohesion and nation building </a:t>
            </a:r>
          </a:p>
          <a:p>
            <a:pPr>
              <a:defRPr/>
            </a:pPr>
            <a:r>
              <a:rPr lang="en-ZA" sz="2400" dirty="0"/>
              <a:t>Public participation, stakeholder engagements and partnerships 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576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200" b="1" dirty="0" smtClean="0"/>
              <a:t> </a:t>
            </a:r>
            <a:r>
              <a:rPr lang="en-US" sz="3200" b="1" dirty="0">
                <a:latin typeface="+mn-lt"/>
              </a:rPr>
              <a:t>8</a:t>
            </a:r>
            <a:r>
              <a:rPr lang="en-US" sz="3200" b="1" dirty="0" smtClean="0">
                <a:latin typeface="+mn-lt"/>
              </a:rPr>
              <a:t>. DEMOGRAPHICS: </a:t>
            </a:r>
            <a:r>
              <a:rPr lang="en-ZA" altLang="en-US" sz="2800" b="1" dirty="0" smtClean="0">
                <a:latin typeface="+mn-lt"/>
                <a:cs typeface="Arial" panose="020B0604020202020204" pitchFamily="34" charset="0"/>
              </a:rPr>
              <a:t>POPULATION FIGURES</a:t>
            </a:r>
            <a:r>
              <a:rPr lang="en-ZA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ZA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718992"/>
              </p:ext>
            </p:extLst>
          </p:nvPr>
        </p:nvGraphicFramePr>
        <p:xfrm>
          <a:off x="457200" y="1071880"/>
          <a:ext cx="8229600" cy="462937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647452">
                <a:tc row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dirty="0" smtClean="0">
                          <a:effectLst/>
                        </a:rPr>
                        <a:t>Municipality</a:t>
                      </a:r>
                    </a:p>
                    <a:p>
                      <a:endParaRPr lang="en-Z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800" dirty="0" smtClean="0">
                          <a:effectLst/>
                        </a:rPr>
                        <a:t>POPULATION</a:t>
                      </a:r>
                      <a:endParaRPr lang="en-Z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dirty="0" smtClean="0">
                          <a:effectLst/>
                        </a:rPr>
                        <a:t>YOUTH POPULATION</a:t>
                      </a:r>
                    </a:p>
                    <a:p>
                      <a:endParaRPr lang="en-Z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</a:tr>
              <a:tr h="369973">
                <a:tc v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2011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2016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2011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2016</a:t>
                      </a:r>
                      <a:endParaRPr lang="en-ZA" dirty="0"/>
                    </a:p>
                  </a:txBody>
                  <a:tcPr/>
                </a:tc>
              </a:tr>
              <a:tr h="7808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000" dirty="0" smtClean="0">
                          <a:effectLst/>
                        </a:rPr>
                        <a:t>Fetakgomo</a:t>
                      </a:r>
                      <a:r>
                        <a:rPr lang="en-ZA" sz="2000" baseline="0" dirty="0" smtClean="0">
                          <a:effectLst/>
                        </a:rPr>
                        <a:t> </a:t>
                      </a:r>
                      <a:r>
                        <a:rPr lang="en-ZA" sz="2000" dirty="0" smtClean="0">
                          <a:effectLst/>
                        </a:rPr>
                        <a:t>Tubatse</a:t>
                      </a:r>
                      <a:endParaRPr lang="en-ZA" sz="20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429 471 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490 381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160 413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223 214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</a:tr>
              <a:tr h="78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>
                          <a:effectLst/>
                        </a:rPr>
                        <a:t>Makhuduthamaga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>
                          <a:effectLst/>
                        </a:rPr>
                        <a:t>274 358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>
                          <a:effectLst/>
                        </a:rPr>
                        <a:t>283 956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>
                          <a:effectLst/>
                        </a:rPr>
                        <a:t>88 663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>
                          <a:effectLst/>
                        </a:rPr>
                        <a:t>107 577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</a:tr>
              <a:tr h="78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>
                          <a:effectLst/>
                        </a:rPr>
                        <a:t>Ephraim Mogale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>
                          <a:effectLst/>
                        </a:rPr>
                        <a:t>123 648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>
                          <a:effectLst/>
                        </a:rPr>
                        <a:t>127 168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>
                          <a:effectLst/>
                        </a:rPr>
                        <a:t>42 964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>
                          <a:effectLst/>
                        </a:rPr>
                        <a:t>51 829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</a:tr>
              <a:tr h="780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>
                          <a:effectLst/>
                        </a:rPr>
                        <a:t>Elias Motsoaledi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>
                          <a:effectLst/>
                        </a:rPr>
                        <a:t>249 363 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>
                          <a:effectLst/>
                        </a:rPr>
                        <a:t>268 256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>
                          <a:effectLst/>
                        </a:rPr>
                        <a:t>86 165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>
                          <a:effectLst/>
                        </a:rPr>
                        <a:t>109 022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</a:tr>
              <a:tr h="4262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>
                          <a:effectLst/>
                        </a:rPr>
                        <a:t>Sekhukhune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>
                          <a:effectLst/>
                        </a:rPr>
                        <a:t>1 076 840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>
                          <a:effectLst/>
                        </a:rPr>
                        <a:t>1 169 762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>
                          <a:effectLst/>
                        </a:rPr>
                        <a:t>378 205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2000" dirty="0">
                          <a:effectLst/>
                        </a:rPr>
                        <a:t>491 642</a:t>
                      </a: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7" marB="45727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28800" y="5720078"/>
            <a:ext cx="6172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altLang="en-US" sz="1600" i="1" dirty="0" smtClean="0">
                <a:solidFill>
                  <a:prstClr val="black"/>
                </a:solidFill>
                <a:ea typeface="+mj-ea"/>
                <a:cs typeface="Arial" panose="020B0604020202020204" pitchFamily="34" charset="0"/>
              </a:rPr>
              <a:t>(Source</a:t>
            </a:r>
            <a:r>
              <a:rPr lang="en-ZA" altLang="en-US" sz="1600" i="1" dirty="0">
                <a:solidFill>
                  <a:prstClr val="black"/>
                </a:solidFill>
                <a:ea typeface="+mj-ea"/>
                <a:cs typeface="Arial" panose="020B0604020202020204" pitchFamily="34" charset="0"/>
              </a:rPr>
              <a:t>: Community Survey 2016 and Census 2011)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84164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altLang="en-US" sz="3200" b="1" dirty="0" smtClean="0">
                <a:latin typeface="+mn-lt"/>
                <a:cs typeface="Arial" panose="020B0604020202020204" pitchFamily="34" charset="0"/>
              </a:rPr>
              <a:t>DEMOGRAPHICS CONT.: WARDS </a:t>
            </a:r>
            <a:r>
              <a:rPr lang="en-ZA" altLang="en-US" sz="3200" b="1" dirty="0">
                <a:latin typeface="+mn-lt"/>
                <a:cs typeface="Arial" panose="020B0604020202020204" pitchFamily="34" charset="0"/>
              </a:rPr>
              <a:t>AND VILLAGES</a:t>
            </a:r>
            <a:r>
              <a:rPr lang="en-ZA" altLang="en-US" sz="3200" dirty="0">
                <a:latin typeface="+mn-lt"/>
                <a:cs typeface="Arial" panose="020B0604020202020204" pitchFamily="34" charset="0"/>
              </a:rPr>
              <a:t> </a:t>
            </a:r>
            <a:r>
              <a:rPr lang="en-ZA" altLang="en-US" sz="3200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en-ZA" altLang="en-US" sz="3200" dirty="0" smtClean="0">
                <a:latin typeface="+mn-lt"/>
                <a:cs typeface="Arial" panose="020B0604020202020204" pitchFamily="34" charset="0"/>
              </a:rPr>
            </a:br>
            <a:r>
              <a:rPr lang="en-US" sz="3200" b="1" dirty="0" smtClean="0"/>
              <a:t> </a:t>
            </a: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6566912"/>
              </p:ext>
            </p:extLst>
          </p:nvPr>
        </p:nvGraphicFramePr>
        <p:xfrm>
          <a:off x="457200" y="1219200"/>
          <a:ext cx="8229600" cy="404566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43200"/>
                <a:gridCol w="2743200"/>
                <a:gridCol w="2743200"/>
              </a:tblGrid>
              <a:tr h="637873">
                <a:tc>
                  <a:txBody>
                    <a:bodyPr/>
                    <a:lstStyle/>
                    <a:p>
                      <a:r>
                        <a:rPr lang="en-ZA" sz="1800" dirty="0" smtClean="0"/>
                        <a:t>LOCAL MUNICIPALITY </a:t>
                      </a:r>
                      <a:endParaRPr lang="en-ZA" sz="1800" b="1" dirty="0"/>
                    </a:p>
                  </a:txBody>
                  <a:tcPr marL="91433" marR="91433" marT="45719" marB="45719"/>
                </a:tc>
                <a:tc>
                  <a:txBody>
                    <a:bodyPr/>
                    <a:lstStyle/>
                    <a:p>
                      <a:r>
                        <a:rPr lang="en-ZA" sz="1800" dirty="0" smtClean="0"/>
                        <a:t>NUMBER OF WARDS </a:t>
                      </a:r>
                      <a:endParaRPr lang="en-ZA" sz="1800" b="1" dirty="0"/>
                    </a:p>
                  </a:txBody>
                  <a:tcPr marL="91433" marR="91433" marT="45719" marB="45719"/>
                </a:tc>
                <a:tc>
                  <a:txBody>
                    <a:bodyPr/>
                    <a:lstStyle/>
                    <a:p>
                      <a:r>
                        <a:rPr lang="en-ZA" sz="1800" dirty="0" smtClean="0"/>
                        <a:t>NUMBER</a:t>
                      </a:r>
                      <a:r>
                        <a:rPr lang="en-ZA" sz="1800" baseline="0" dirty="0" smtClean="0"/>
                        <a:t> OF VILLAGES </a:t>
                      </a:r>
                      <a:endParaRPr lang="en-ZA" sz="1800" b="1" dirty="0" smtClean="0"/>
                    </a:p>
                  </a:txBody>
                  <a:tcPr marL="91433" marR="91433" marT="45719" marB="45719"/>
                </a:tc>
              </a:tr>
              <a:tr h="681558"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Elias Motsoaledi </a:t>
                      </a:r>
                      <a:endParaRPr lang="en-ZA" sz="2000" dirty="0"/>
                    </a:p>
                  </a:txBody>
                  <a:tcPr marL="91433" marR="91433" marT="45719" marB="45719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31 </a:t>
                      </a:r>
                      <a:endParaRPr lang="en-ZA" sz="2000" dirty="0"/>
                    </a:p>
                  </a:txBody>
                  <a:tcPr marL="91433" marR="91433" marT="45719" marB="45719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159</a:t>
                      </a:r>
                      <a:endParaRPr lang="en-ZA" sz="2000" dirty="0"/>
                    </a:p>
                  </a:txBody>
                  <a:tcPr marL="91433" marR="91433" marT="45719" marB="45719"/>
                </a:tc>
              </a:tr>
              <a:tr h="6815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000" dirty="0" smtClean="0"/>
                        <a:t>Ephraim Mogale </a:t>
                      </a:r>
                    </a:p>
                  </a:txBody>
                  <a:tcPr marL="91433" marR="91433" marT="45719" marB="45719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16</a:t>
                      </a:r>
                      <a:endParaRPr lang="en-ZA" sz="2000" dirty="0"/>
                    </a:p>
                  </a:txBody>
                  <a:tcPr marL="91433" marR="91433" marT="45719" marB="45719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78</a:t>
                      </a:r>
                      <a:endParaRPr lang="en-ZA" sz="2000" dirty="0"/>
                    </a:p>
                  </a:txBody>
                  <a:tcPr marL="91433" marR="91433" marT="45719" marB="45719"/>
                </a:tc>
              </a:tr>
              <a:tr h="6815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000" dirty="0" smtClean="0"/>
                        <a:t>Makhuduthamaga</a:t>
                      </a:r>
                    </a:p>
                  </a:txBody>
                  <a:tcPr marL="91433" marR="91433" marT="45719" marB="45719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31</a:t>
                      </a:r>
                      <a:endParaRPr lang="en-ZA" sz="2000" dirty="0"/>
                    </a:p>
                  </a:txBody>
                  <a:tcPr marL="91433" marR="91433" marT="45719" marB="45719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192</a:t>
                      </a:r>
                      <a:endParaRPr lang="en-ZA" sz="2000" dirty="0"/>
                    </a:p>
                  </a:txBody>
                  <a:tcPr marL="91433" marR="91433" marT="45719" marB="45719"/>
                </a:tc>
              </a:tr>
              <a:tr h="681558"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Fetakgomo</a:t>
                      </a:r>
                      <a:r>
                        <a:rPr lang="en-ZA" sz="2000" baseline="0" dirty="0" smtClean="0"/>
                        <a:t> </a:t>
                      </a:r>
                      <a:r>
                        <a:rPr lang="en-ZA" sz="2000" dirty="0" smtClean="0"/>
                        <a:t>Tubatse</a:t>
                      </a:r>
                      <a:endParaRPr lang="en-ZA" sz="2000" dirty="0"/>
                    </a:p>
                  </a:txBody>
                  <a:tcPr marL="91433" marR="91433" marT="45719" marB="45719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39</a:t>
                      </a:r>
                      <a:endParaRPr lang="en-ZA" sz="2000" dirty="0"/>
                    </a:p>
                  </a:txBody>
                  <a:tcPr marL="91433" marR="91433" marT="45719" marB="45719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335</a:t>
                      </a:r>
                      <a:endParaRPr lang="en-ZA" sz="2000" dirty="0"/>
                    </a:p>
                  </a:txBody>
                  <a:tcPr marL="91433" marR="91433" marT="45719" marB="45719"/>
                </a:tc>
              </a:tr>
              <a:tr h="6815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000" dirty="0" smtClean="0"/>
                        <a:t>Total</a:t>
                      </a:r>
                      <a:endParaRPr lang="en-ZA" sz="2000" b="1" dirty="0" smtClean="0"/>
                    </a:p>
                  </a:txBody>
                  <a:tcPr marL="91433" marR="91433" marT="45719" marB="45719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117</a:t>
                      </a:r>
                      <a:endParaRPr lang="en-ZA" sz="2000" b="1" dirty="0"/>
                    </a:p>
                  </a:txBody>
                  <a:tcPr marL="91433" marR="91433" marT="45719" marB="45719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764</a:t>
                      </a:r>
                      <a:endParaRPr lang="en-ZA" sz="2000" b="1" dirty="0"/>
                    </a:p>
                  </a:txBody>
                  <a:tcPr marL="91433" marR="91433" marT="45719" marB="45719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66800" y="5302774"/>
            <a:ext cx="6553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800" i="1" dirty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(Source: The Demarcation Board, 2016 and Ward Committee study 2015/16)</a:t>
            </a:r>
            <a:br>
              <a:rPr lang="en-ZA" sz="1800" i="1" dirty="0">
                <a:solidFill>
                  <a:prstClr val="black"/>
                </a:solidFill>
                <a:latin typeface="Calibri"/>
                <a:ea typeface="+mj-ea"/>
                <a:cs typeface="+mj-cs"/>
              </a:rPr>
            </a:b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77490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latin typeface="+mn-lt"/>
              </a:rPr>
              <a:t>DEMOGRAPHICS CONT.: </a:t>
            </a:r>
            <a:r>
              <a:rPr lang="en-ZA" altLang="en-US" sz="2800" b="1" dirty="0" smtClean="0">
                <a:latin typeface="+mn-lt"/>
                <a:cs typeface="Arial" panose="020B0604020202020204" pitchFamily="34" charset="0"/>
              </a:rPr>
              <a:t>HOUSEHOLDS</a:t>
            </a:r>
            <a:r>
              <a:rPr lang="en-US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0370949"/>
              </p:ext>
            </p:extLst>
          </p:nvPr>
        </p:nvGraphicFramePr>
        <p:xfrm>
          <a:off x="457200" y="1295400"/>
          <a:ext cx="8229600" cy="396240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62200"/>
                <a:gridCol w="1752600"/>
                <a:gridCol w="1600200"/>
                <a:gridCol w="2514600"/>
              </a:tblGrid>
              <a:tr h="785008">
                <a:tc>
                  <a:txBody>
                    <a:bodyPr/>
                    <a:lstStyle/>
                    <a:p>
                      <a:r>
                        <a:rPr lang="en-ZA" sz="1800" dirty="0" smtClean="0"/>
                        <a:t>LOCAL MUNICIPALITY </a:t>
                      </a:r>
                      <a:endParaRPr lang="en-ZA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ZA" sz="1800" dirty="0" smtClean="0"/>
                        <a:t>HOUSEHOLDS</a:t>
                      </a:r>
                      <a:r>
                        <a:rPr lang="en-ZA" sz="1800" baseline="0" dirty="0" smtClean="0"/>
                        <a:t> IN 2011</a:t>
                      </a:r>
                      <a:endParaRPr lang="en-ZA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ZA" sz="1800" dirty="0" smtClean="0"/>
                        <a:t>HOUSEHOLDS IN 2016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ZA" sz="1800" dirty="0" smtClean="0"/>
                        <a:t>PERCENTAGE</a:t>
                      </a:r>
                      <a:r>
                        <a:rPr lang="en-ZA" sz="1800" baseline="0" dirty="0" smtClean="0"/>
                        <a:t> (%) CHANGE</a:t>
                      </a:r>
                      <a:endParaRPr lang="en-ZA" sz="1800" dirty="0"/>
                    </a:p>
                  </a:txBody>
                  <a:tcPr marT="45711" marB="45711"/>
                </a:tc>
              </a:tr>
              <a:tr h="485949"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Elias Motsoaledi </a:t>
                      </a:r>
                      <a:endParaRPr lang="en-ZA" sz="20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60 251</a:t>
                      </a:r>
                      <a:endParaRPr lang="en-ZA" sz="20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66 330</a:t>
                      </a:r>
                      <a:endParaRPr lang="en-ZA" sz="20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23%</a:t>
                      </a:r>
                      <a:endParaRPr lang="en-ZA" sz="2000" dirty="0"/>
                    </a:p>
                  </a:txBody>
                  <a:tcPr marT="45711" marB="45711"/>
                </a:tc>
              </a:tr>
              <a:tr h="4859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000" dirty="0" smtClean="0"/>
                        <a:t>Ephraim Mogale 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32 284</a:t>
                      </a:r>
                      <a:endParaRPr lang="en-ZA" sz="20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33 936</a:t>
                      </a:r>
                      <a:endParaRPr lang="en-ZA" sz="20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12%</a:t>
                      </a:r>
                      <a:endParaRPr lang="en-ZA" sz="2000" dirty="0"/>
                    </a:p>
                  </a:txBody>
                  <a:tcPr marT="45711" marB="45711"/>
                </a:tc>
              </a:tr>
              <a:tr h="8597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000" dirty="0" smtClean="0"/>
                        <a:t>Makhuduthamaga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65 217</a:t>
                      </a:r>
                      <a:endParaRPr lang="en-ZA" sz="20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64 769</a:t>
                      </a:r>
                      <a:endParaRPr lang="en-ZA" sz="20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22% </a:t>
                      </a:r>
                      <a:endParaRPr lang="en-ZA" sz="2000" dirty="0"/>
                    </a:p>
                  </a:txBody>
                  <a:tcPr marT="45711" marB="45711"/>
                </a:tc>
              </a:tr>
              <a:tr h="859773"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Fetakgomo/Tubatse</a:t>
                      </a:r>
                      <a:endParaRPr lang="en-ZA" sz="20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106 050</a:t>
                      </a:r>
                      <a:endParaRPr lang="en-ZA" sz="20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125 454</a:t>
                      </a:r>
                      <a:endParaRPr lang="en-ZA" sz="20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43%</a:t>
                      </a:r>
                      <a:endParaRPr lang="en-ZA" sz="2000" dirty="0"/>
                    </a:p>
                  </a:txBody>
                  <a:tcPr marT="45711" marB="45711"/>
                </a:tc>
              </a:tr>
              <a:tr h="4859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000" dirty="0" smtClean="0"/>
                        <a:t>Total</a:t>
                      </a:r>
                      <a:endParaRPr lang="en-ZA" sz="2000" b="1" dirty="0" smtClean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263 802</a:t>
                      </a:r>
                      <a:endParaRPr lang="en-ZA" sz="2000" b="1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290 489</a:t>
                      </a:r>
                      <a:endParaRPr lang="en-ZA" sz="2000" b="1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100%</a:t>
                      </a:r>
                      <a:endParaRPr lang="en-ZA" sz="2000" b="1" dirty="0"/>
                    </a:p>
                  </a:txBody>
                  <a:tcPr marT="45711" marB="45711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5422355"/>
            <a:ext cx="7543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000" i="1" dirty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(Source: Community Survey 2016 and Census 2011)</a:t>
            </a:r>
            <a:br>
              <a:rPr lang="en-ZA" sz="2000" i="1" dirty="0">
                <a:solidFill>
                  <a:prstClr val="black"/>
                </a:solidFill>
                <a:latin typeface="Calibri"/>
                <a:ea typeface="+mj-ea"/>
                <a:cs typeface="+mj-cs"/>
              </a:rPr>
            </a:b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80280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ZA" altLang="en-US" sz="4400" b="1" dirty="0"/>
              <a:t>9</a:t>
            </a:r>
            <a:r>
              <a:rPr lang="en-ZA" altLang="en-US" sz="4400" b="1" dirty="0" smtClean="0"/>
              <a:t>. PROJECTS </a:t>
            </a:r>
            <a:r>
              <a:rPr lang="en-ZA" altLang="en-US" sz="4400" b="1" dirty="0"/>
              <a:t>AND PROGRAMMES FOR </a:t>
            </a:r>
            <a:r>
              <a:rPr lang="en-ZA" altLang="en-US" sz="4400" b="1" dirty="0" smtClean="0"/>
              <a:t>2020-2021</a:t>
            </a:r>
            <a:endParaRPr lang="en-US" sz="4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301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 </a:t>
            </a:r>
            <a:r>
              <a:rPr lang="en-ZA" altLang="en-US" sz="2800" b="1" dirty="0">
                <a:latin typeface="+mn-lt"/>
                <a:cs typeface="Arial" panose="020B0604020202020204" pitchFamily="34" charset="0"/>
              </a:rPr>
              <a:t>WATER SERVICES – RBIG FUND </a:t>
            </a:r>
            <a:endParaRPr lang="en-US" sz="2800" b="1" dirty="0">
              <a:latin typeface="+mn-lt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2649754"/>
              </p:ext>
            </p:extLst>
          </p:nvPr>
        </p:nvGraphicFramePr>
        <p:xfrm>
          <a:off x="457200" y="838200"/>
          <a:ext cx="8382000" cy="513283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6667"/>
                <a:gridCol w="3725333"/>
              </a:tblGrid>
              <a:tr h="370840"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Project </a:t>
                      </a:r>
                      <a:endParaRPr lang="en-ZA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Budget for 2020-2021</a:t>
                      </a:r>
                      <a:endParaRPr lang="en-ZA" sz="2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Construction of Mooihoek bulk water supply phase 4E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13 500</a:t>
                      </a:r>
                      <a:r>
                        <a:rPr lang="en-ZA" sz="2000" baseline="0" dirty="0" smtClean="0">
                          <a:effectLst/>
                        </a:rPr>
                        <a:t> </a:t>
                      </a:r>
                      <a:r>
                        <a:rPr lang="en-ZA" sz="2000" dirty="0" smtClean="0">
                          <a:effectLst/>
                        </a:rPr>
                        <a:t>000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Mooihoek bulk water supply phase 4F1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3</a:t>
                      </a:r>
                      <a:r>
                        <a:rPr lang="en-ZA" sz="2000" baseline="0" dirty="0" smtClean="0">
                          <a:effectLst/>
                        </a:rPr>
                        <a:t> </a:t>
                      </a:r>
                      <a:r>
                        <a:rPr lang="en-ZA" sz="2000" dirty="0" smtClean="0">
                          <a:effectLst/>
                        </a:rPr>
                        <a:t>000</a:t>
                      </a:r>
                      <a:r>
                        <a:rPr lang="en-ZA" sz="2000" baseline="0" dirty="0" smtClean="0">
                          <a:effectLst/>
                        </a:rPr>
                        <a:t> </a:t>
                      </a:r>
                      <a:r>
                        <a:rPr lang="en-ZA" sz="2000" dirty="0" smtClean="0">
                          <a:effectLst/>
                        </a:rPr>
                        <a:t>000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Mooihoek bulk water supply phase 4F2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2</a:t>
                      </a:r>
                      <a:r>
                        <a:rPr lang="en-ZA" sz="2000" baseline="0" dirty="0" smtClean="0">
                          <a:effectLst/>
                        </a:rPr>
                        <a:t> </a:t>
                      </a:r>
                      <a:r>
                        <a:rPr lang="en-ZA" sz="2000" dirty="0" smtClean="0">
                          <a:effectLst/>
                        </a:rPr>
                        <a:t>500 000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Construction of Mooihoek bulk water supply phase G1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9 </a:t>
                      </a:r>
                      <a:r>
                        <a:rPr lang="en-ZA" sz="2000" dirty="0" smtClean="0">
                          <a:effectLst/>
                        </a:rPr>
                        <a:t>000</a:t>
                      </a:r>
                      <a:r>
                        <a:rPr lang="en-ZA" sz="2000" baseline="0" dirty="0" smtClean="0">
                          <a:effectLst/>
                        </a:rPr>
                        <a:t> </a:t>
                      </a:r>
                      <a:r>
                        <a:rPr lang="en-ZA" sz="2000" dirty="0" smtClean="0">
                          <a:effectLst/>
                        </a:rPr>
                        <a:t>000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Construction of Mooihoek bulk water supply phase G2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10 000 000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Nebo BWS Commission Jane Furse Pipeline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18</a:t>
                      </a:r>
                      <a:r>
                        <a:rPr lang="en-ZA" sz="2000" baseline="0" dirty="0" smtClean="0">
                          <a:effectLst/>
                        </a:rPr>
                        <a:t> </a:t>
                      </a:r>
                      <a:r>
                        <a:rPr lang="en-ZA" sz="2000" dirty="0" smtClean="0">
                          <a:effectLst/>
                        </a:rPr>
                        <a:t>170 </a:t>
                      </a:r>
                      <a:r>
                        <a:rPr lang="en-ZA" sz="2000" dirty="0">
                          <a:effectLst/>
                        </a:rPr>
                        <a:t>732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Nebo BWS </a:t>
                      </a:r>
                      <a:r>
                        <a:rPr lang="en-ZA" sz="2000" dirty="0" err="1">
                          <a:effectLst/>
                        </a:rPr>
                        <a:t>Makgeru</a:t>
                      </a:r>
                      <a:r>
                        <a:rPr lang="en-ZA" sz="2000" dirty="0">
                          <a:effectLst/>
                        </a:rPr>
                        <a:t> to Schoonoord BWS 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31 493 668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>
                          <a:effectLst/>
                        </a:rPr>
                        <a:t>Moutse BWS Project 13 &amp; 14</a:t>
                      </a:r>
                      <a:endParaRPr lang="en-ZA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16 600 000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>
                          <a:effectLst/>
                        </a:rPr>
                        <a:t>Moutse BWS Project ( 7 to 12)</a:t>
                      </a:r>
                      <a:endParaRPr lang="en-ZA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15 000 000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Moutse BWS Construction bulk water Pipeline Project 2 – 4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15</a:t>
                      </a:r>
                      <a:r>
                        <a:rPr lang="en-ZA" sz="2000" baseline="0" dirty="0" smtClean="0">
                          <a:effectLst/>
                        </a:rPr>
                        <a:t> </a:t>
                      </a:r>
                      <a:r>
                        <a:rPr lang="en-ZA" sz="2000" dirty="0" smtClean="0">
                          <a:effectLst/>
                        </a:rPr>
                        <a:t>735</a:t>
                      </a:r>
                      <a:r>
                        <a:rPr lang="en-ZA" sz="2000" baseline="0" dirty="0" smtClean="0">
                          <a:effectLst/>
                        </a:rPr>
                        <a:t> </a:t>
                      </a:r>
                      <a:r>
                        <a:rPr lang="en-ZA" sz="2000" dirty="0" smtClean="0">
                          <a:effectLst/>
                        </a:rPr>
                        <a:t>600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731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 </a:t>
            </a:r>
            <a:r>
              <a:rPr lang="en-ZA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WATER SERVICES – </a:t>
            </a:r>
            <a:r>
              <a:rPr lang="en-ZA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&amp; M EXPENDITURE </a:t>
            </a:r>
            <a:r>
              <a:rPr lang="en-ZA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ZA" sz="2800" b="1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0936778"/>
              </p:ext>
            </p:extLst>
          </p:nvPr>
        </p:nvGraphicFramePr>
        <p:xfrm>
          <a:off x="484094" y="914400"/>
          <a:ext cx="8229600" cy="400026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97506"/>
                <a:gridCol w="3532094"/>
              </a:tblGrid>
              <a:tr h="648399">
                <a:tc>
                  <a:txBody>
                    <a:bodyPr/>
                    <a:lstStyle/>
                    <a:p>
                      <a:r>
                        <a:rPr lang="en-ZA" sz="2800" dirty="0" smtClean="0"/>
                        <a:t>Project </a:t>
                      </a:r>
                      <a:endParaRPr lang="en-Z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800" dirty="0" smtClean="0"/>
                        <a:t>Budget for 2020-2021</a:t>
                      </a:r>
                      <a:endParaRPr lang="en-ZA" sz="2800" dirty="0"/>
                    </a:p>
                  </a:txBody>
                  <a:tcPr/>
                </a:tc>
              </a:tr>
              <a:tr h="628534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800" dirty="0">
                          <a:effectLst/>
                        </a:rPr>
                        <a:t> </a:t>
                      </a:r>
                      <a:r>
                        <a:rPr lang="en-ZA" sz="2800" dirty="0" smtClean="0">
                          <a:effectLst/>
                        </a:rPr>
                        <a:t>Sanitation</a:t>
                      </a:r>
                      <a:r>
                        <a:rPr lang="en-ZA" sz="2800" baseline="0" dirty="0" smtClean="0">
                          <a:effectLst/>
                        </a:rPr>
                        <a:t> Incidents</a:t>
                      </a:r>
                      <a:endParaRPr lang="en-ZA" sz="2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800" dirty="0">
                          <a:effectLst/>
                        </a:rPr>
                        <a:t>29 833 </a:t>
                      </a:r>
                      <a:r>
                        <a:rPr lang="en-ZA" sz="2800" dirty="0" smtClean="0">
                          <a:effectLst/>
                        </a:rPr>
                        <a:t>359</a:t>
                      </a:r>
                      <a:endParaRPr lang="en-ZA" sz="2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628534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800" dirty="0">
                          <a:effectLst/>
                        </a:rPr>
                        <a:t>Water incidents </a:t>
                      </a:r>
                      <a:endParaRPr lang="en-ZA" sz="2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ZA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837733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800" dirty="0">
                          <a:effectLst/>
                        </a:rPr>
                        <a:t>ML Bulk Water Purchases </a:t>
                      </a:r>
                      <a:endParaRPr lang="en-ZA" sz="2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800" dirty="0">
                          <a:effectLst/>
                        </a:rPr>
                        <a:t>130 000 </a:t>
                      </a:r>
                      <a:r>
                        <a:rPr lang="en-ZA" sz="2800" dirty="0" smtClean="0">
                          <a:effectLst/>
                        </a:rPr>
                        <a:t>000</a:t>
                      </a:r>
                      <a:endParaRPr lang="en-ZA" sz="2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257067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800" dirty="0">
                          <a:effectLst/>
                        </a:rPr>
                        <a:t> Municipal services - Eskom own use</a:t>
                      </a:r>
                      <a:endParaRPr lang="en-ZA" sz="2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800" dirty="0">
                          <a:effectLst/>
                        </a:rPr>
                        <a:t>30 000 </a:t>
                      </a:r>
                      <a:r>
                        <a:rPr lang="en-ZA" sz="2800" dirty="0" smtClean="0">
                          <a:effectLst/>
                        </a:rPr>
                        <a:t>000</a:t>
                      </a:r>
                      <a:endParaRPr lang="en-ZA" sz="2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957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 </a:t>
            </a:r>
            <a:r>
              <a:rPr lang="en-ZA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WATER SERVICES – WSIG FUND </a:t>
            </a:r>
            <a:r>
              <a:rPr lang="en-ZA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ZA" sz="2800" b="1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0529785"/>
              </p:ext>
            </p:extLst>
          </p:nvPr>
        </p:nvGraphicFramePr>
        <p:xfrm>
          <a:off x="76200" y="1219200"/>
          <a:ext cx="8915400" cy="448127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324600"/>
                <a:gridCol w="2590800"/>
              </a:tblGrid>
              <a:tr h="370840">
                <a:tc>
                  <a:txBody>
                    <a:bodyPr/>
                    <a:lstStyle/>
                    <a:p>
                      <a:r>
                        <a:rPr lang="en-ZA" sz="2300" dirty="0" smtClean="0"/>
                        <a:t>Project </a:t>
                      </a:r>
                      <a:endParaRPr lang="en-ZA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300" dirty="0" smtClean="0"/>
                        <a:t>Budget for 2020-2021</a:t>
                      </a:r>
                      <a:endParaRPr lang="en-ZA" sz="23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300" dirty="0" err="1">
                          <a:effectLst/>
                        </a:rPr>
                        <a:t>Tukakgomo</a:t>
                      </a:r>
                      <a:r>
                        <a:rPr lang="en-ZA" sz="2300" dirty="0">
                          <a:effectLst/>
                        </a:rPr>
                        <a:t> water intervention and meter installations.</a:t>
                      </a:r>
                      <a:endParaRPr lang="en-ZA" sz="23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300" dirty="0">
                          <a:effectLst/>
                        </a:rPr>
                        <a:t>5 000 </a:t>
                      </a:r>
                      <a:r>
                        <a:rPr lang="en-ZA" sz="2300" dirty="0" smtClean="0">
                          <a:effectLst/>
                        </a:rPr>
                        <a:t>000</a:t>
                      </a:r>
                      <a:endParaRPr lang="en-ZA" sz="23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300" dirty="0" err="1">
                          <a:effectLst/>
                        </a:rPr>
                        <a:t>Uitspanning</a:t>
                      </a:r>
                      <a:r>
                        <a:rPr lang="en-ZA" sz="2300" dirty="0">
                          <a:effectLst/>
                        </a:rPr>
                        <a:t> Water Supply Intervention</a:t>
                      </a:r>
                      <a:endParaRPr lang="en-ZA" sz="23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300" dirty="0">
                          <a:effectLst/>
                        </a:rPr>
                        <a:t>9 000 </a:t>
                      </a:r>
                      <a:r>
                        <a:rPr lang="en-ZA" sz="2300" dirty="0" smtClean="0">
                          <a:effectLst/>
                        </a:rPr>
                        <a:t>000</a:t>
                      </a:r>
                      <a:endParaRPr lang="en-ZA" sz="23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300" dirty="0" err="1">
                          <a:effectLst/>
                        </a:rPr>
                        <a:t>Maebe</a:t>
                      </a:r>
                      <a:r>
                        <a:rPr lang="en-ZA" sz="2300" dirty="0">
                          <a:effectLst/>
                        </a:rPr>
                        <a:t> drilling and equipping of borehole</a:t>
                      </a:r>
                      <a:endParaRPr lang="en-ZA" sz="23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300" dirty="0">
                          <a:effectLst/>
                        </a:rPr>
                        <a:t>10 000 </a:t>
                      </a:r>
                      <a:r>
                        <a:rPr lang="en-ZA" sz="2300" dirty="0" smtClean="0">
                          <a:effectLst/>
                        </a:rPr>
                        <a:t>000</a:t>
                      </a:r>
                      <a:endParaRPr lang="en-ZA" sz="23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300" dirty="0" err="1">
                          <a:effectLst/>
                        </a:rPr>
                        <a:t>Nkosini</a:t>
                      </a:r>
                      <a:r>
                        <a:rPr lang="en-ZA" sz="2300" dirty="0">
                          <a:effectLst/>
                        </a:rPr>
                        <a:t> Water Supply with package plant</a:t>
                      </a:r>
                      <a:endParaRPr lang="en-ZA" sz="23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300" dirty="0">
                          <a:effectLst/>
                        </a:rPr>
                        <a:t>5 000 </a:t>
                      </a:r>
                      <a:r>
                        <a:rPr lang="en-ZA" sz="2300" dirty="0" smtClean="0">
                          <a:effectLst/>
                        </a:rPr>
                        <a:t>000</a:t>
                      </a:r>
                      <a:endParaRPr lang="en-ZA" sz="23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300" dirty="0" err="1">
                          <a:effectLst/>
                        </a:rPr>
                        <a:t>Mogoroane</a:t>
                      </a:r>
                      <a:r>
                        <a:rPr lang="en-ZA" sz="2300" dirty="0">
                          <a:effectLst/>
                        </a:rPr>
                        <a:t> Water Supply </a:t>
                      </a:r>
                      <a:endParaRPr lang="en-ZA" sz="23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300" dirty="0">
                          <a:effectLst/>
                        </a:rPr>
                        <a:t>6 000 </a:t>
                      </a:r>
                      <a:r>
                        <a:rPr lang="en-ZA" sz="2300" dirty="0" smtClean="0">
                          <a:effectLst/>
                        </a:rPr>
                        <a:t>000</a:t>
                      </a:r>
                      <a:endParaRPr lang="en-ZA" sz="23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300" dirty="0" err="1">
                          <a:effectLst/>
                        </a:rPr>
                        <a:t>Rutseng</a:t>
                      </a:r>
                      <a:r>
                        <a:rPr lang="en-ZA" sz="2300" dirty="0">
                          <a:effectLst/>
                        </a:rPr>
                        <a:t> Water Intervention </a:t>
                      </a:r>
                      <a:endParaRPr lang="en-ZA" sz="23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300" dirty="0">
                          <a:effectLst/>
                        </a:rPr>
                        <a:t>7 000 </a:t>
                      </a:r>
                      <a:r>
                        <a:rPr lang="en-ZA" sz="2300" dirty="0" smtClean="0">
                          <a:effectLst/>
                        </a:rPr>
                        <a:t>000</a:t>
                      </a:r>
                      <a:endParaRPr lang="en-ZA" sz="23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300">
                          <a:effectLst/>
                        </a:rPr>
                        <a:t>Brooklyn Water Intervention</a:t>
                      </a:r>
                      <a:endParaRPr lang="en-ZA" sz="23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300" dirty="0">
                          <a:effectLst/>
                        </a:rPr>
                        <a:t>4 471 </a:t>
                      </a:r>
                      <a:r>
                        <a:rPr lang="en-ZA" sz="2300" dirty="0" smtClean="0">
                          <a:effectLst/>
                        </a:rPr>
                        <a:t>000</a:t>
                      </a:r>
                      <a:endParaRPr lang="en-ZA" sz="23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300" dirty="0" err="1">
                          <a:effectLst/>
                        </a:rPr>
                        <a:t>Mashamothane</a:t>
                      </a:r>
                      <a:r>
                        <a:rPr lang="en-ZA" sz="2300" dirty="0">
                          <a:effectLst/>
                        </a:rPr>
                        <a:t> Water Supply Intervention</a:t>
                      </a:r>
                      <a:endParaRPr lang="en-ZA" sz="23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300" dirty="0">
                          <a:effectLst/>
                        </a:rPr>
                        <a:t>6 500 </a:t>
                      </a:r>
                      <a:r>
                        <a:rPr lang="en-ZA" sz="2300" dirty="0" smtClean="0">
                          <a:effectLst/>
                        </a:rPr>
                        <a:t>000</a:t>
                      </a:r>
                      <a:endParaRPr lang="en-ZA" sz="23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300" dirty="0" err="1">
                          <a:effectLst/>
                        </a:rPr>
                        <a:t>Mapodile</a:t>
                      </a:r>
                      <a:r>
                        <a:rPr lang="en-ZA" sz="2300" dirty="0">
                          <a:effectLst/>
                        </a:rPr>
                        <a:t> Oxidation ponds</a:t>
                      </a:r>
                      <a:endParaRPr lang="en-ZA" sz="23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300" dirty="0">
                          <a:effectLst/>
                        </a:rPr>
                        <a:t>500 </a:t>
                      </a:r>
                      <a:r>
                        <a:rPr lang="en-ZA" sz="2300" dirty="0" smtClean="0">
                          <a:effectLst/>
                        </a:rPr>
                        <a:t>000</a:t>
                      </a:r>
                      <a:endParaRPr lang="en-ZA" sz="23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115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 </a:t>
            </a:r>
            <a:r>
              <a:rPr lang="en-ZA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WATER SERVICES – </a:t>
            </a:r>
            <a:r>
              <a:rPr lang="en-ZA" alt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MIG FUND </a:t>
            </a:r>
            <a:endParaRPr lang="en-US" sz="28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2688199"/>
              </p:ext>
            </p:extLst>
          </p:nvPr>
        </p:nvGraphicFramePr>
        <p:xfrm>
          <a:off x="152400" y="762000"/>
          <a:ext cx="8763000" cy="535536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638800"/>
                <a:gridCol w="3124200"/>
              </a:tblGrid>
              <a:tr h="370840">
                <a:tc>
                  <a:txBody>
                    <a:bodyPr/>
                    <a:lstStyle/>
                    <a:p>
                      <a:r>
                        <a:rPr lang="en-ZA" sz="2400" dirty="0" smtClean="0"/>
                        <a:t>Project </a:t>
                      </a:r>
                      <a:endParaRPr lang="en-Z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400" dirty="0" smtClean="0"/>
                        <a:t>Budget for 2020-2021</a:t>
                      </a:r>
                      <a:endParaRPr lang="en-ZA" sz="2400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Fetakgomo VIP Backlog Programme (Phase 2,3) </a:t>
                      </a:r>
                      <a:endParaRPr lang="en-ZA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10</a:t>
                      </a:r>
                      <a:r>
                        <a:rPr lang="en-ZA" sz="1800" baseline="0" dirty="0" smtClean="0">
                          <a:effectLst/>
                        </a:rPr>
                        <a:t> </a:t>
                      </a:r>
                      <a:r>
                        <a:rPr lang="en-ZA" sz="1800" dirty="0" smtClean="0">
                          <a:effectLst/>
                        </a:rPr>
                        <a:t>000</a:t>
                      </a:r>
                      <a:r>
                        <a:rPr lang="en-ZA" sz="1800" baseline="0" dirty="0" smtClean="0">
                          <a:effectLst/>
                        </a:rPr>
                        <a:t> </a:t>
                      </a:r>
                      <a:r>
                        <a:rPr lang="en-ZA" sz="1800" dirty="0" smtClean="0">
                          <a:effectLst/>
                        </a:rPr>
                        <a:t>000</a:t>
                      </a:r>
                      <a:endParaRPr lang="en-ZA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Ephraim Mogale VIP Backlog Programme (Phase2,3 )</a:t>
                      </a:r>
                      <a:endParaRPr lang="en-ZA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12</a:t>
                      </a:r>
                      <a:r>
                        <a:rPr lang="en-ZA" sz="1800" baseline="0" dirty="0" smtClean="0">
                          <a:effectLst/>
                        </a:rPr>
                        <a:t> </a:t>
                      </a:r>
                      <a:r>
                        <a:rPr lang="en-ZA" sz="1800" dirty="0" smtClean="0">
                          <a:effectLst/>
                        </a:rPr>
                        <a:t>000 000</a:t>
                      </a:r>
                      <a:endParaRPr lang="en-ZA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Makhuduthamaga VIP Backlog Programme</a:t>
                      </a:r>
                      <a:endParaRPr lang="en-ZA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12</a:t>
                      </a:r>
                      <a:r>
                        <a:rPr lang="en-ZA" sz="1800" baseline="0" dirty="0" smtClean="0">
                          <a:effectLst/>
                        </a:rPr>
                        <a:t> </a:t>
                      </a:r>
                      <a:r>
                        <a:rPr lang="en-ZA" sz="1800" dirty="0" smtClean="0">
                          <a:effectLst/>
                        </a:rPr>
                        <a:t>000</a:t>
                      </a:r>
                      <a:r>
                        <a:rPr lang="en-ZA" sz="1800" baseline="0" dirty="0" smtClean="0">
                          <a:effectLst/>
                        </a:rPr>
                        <a:t> </a:t>
                      </a:r>
                      <a:r>
                        <a:rPr lang="en-ZA" sz="1800" dirty="0" smtClean="0">
                          <a:effectLst/>
                        </a:rPr>
                        <a:t>000</a:t>
                      </a:r>
                      <a:endParaRPr lang="en-ZA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Ga-Marishane water reticulation supply </a:t>
                      </a:r>
                      <a:endParaRPr lang="en-ZA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1</a:t>
                      </a:r>
                      <a:r>
                        <a:rPr lang="en-ZA" sz="1800" baseline="0" dirty="0" smtClean="0">
                          <a:effectLst/>
                        </a:rPr>
                        <a:t> </a:t>
                      </a:r>
                      <a:r>
                        <a:rPr lang="en-ZA" sz="1800" dirty="0" smtClean="0">
                          <a:effectLst/>
                        </a:rPr>
                        <a:t>568 431</a:t>
                      </a:r>
                      <a:endParaRPr lang="en-ZA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85318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De Hoop/Nebo Plateau/Schoonoord Water Scheme </a:t>
                      </a:r>
                      <a:r>
                        <a:rPr lang="en-ZA" sz="1800" dirty="0" err="1">
                          <a:effectLst/>
                        </a:rPr>
                        <a:t>Villages:Ga</a:t>
                      </a:r>
                      <a:r>
                        <a:rPr lang="en-ZA" sz="1800" dirty="0">
                          <a:effectLst/>
                        </a:rPr>
                        <a:t> –</a:t>
                      </a:r>
                      <a:r>
                        <a:rPr lang="en-ZA" sz="1800" dirty="0" err="1">
                          <a:effectLst/>
                        </a:rPr>
                        <a:t>Mogashoa</a:t>
                      </a:r>
                      <a:r>
                        <a:rPr lang="en-ZA" sz="1800" dirty="0">
                          <a:effectLst/>
                        </a:rPr>
                        <a:t> (</a:t>
                      </a:r>
                      <a:r>
                        <a:rPr lang="en-ZA" sz="1800" dirty="0" err="1">
                          <a:effectLst/>
                        </a:rPr>
                        <a:t>Senkapudi</a:t>
                      </a:r>
                      <a:r>
                        <a:rPr lang="en-ZA" sz="1800" dirty="0">
                          <a:effectLst/>
                        </a:rPr>
                        <a:t>) and Ga- </a:t>
                      </a:r>
                      <a:r>
                        <a:rPr lang="en-ZA" sz="1800" dirty="0" err="1">
                          <a:effectLst/>
                        </a:rPr>
                        <a:t>Mogashoa</a:t>
                      </a:r>
                      <a:r>
                        <a:rPr lang="en-ZA" sz="1800" dirty="0">
                          <a:effectLst/>
                        </a:rPr>
                        <a:t> (</a:t>
                      </a:r>
                      <a:r>
                        <a:rPr lang="en-ZA" sz="1800" dirty="0" err="1">
                          <a:effectLst/>
                        </a:rPr>
                        <a:t>Manamane</a:t>
                      </a:r>
                      <a:r>
                        <a:rPr lang="en-ZA" sz="1800" dirty="0">
                          <a:effectLst/>
                        </a:rPr>
                        <a:t>)</a:t>
                      </a:r>
                      <a:endParaRPr lang="en-ZA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52</a:t>
                      </a:r>
                      <a:r>
                        <a:rPr lang="en-ZA" sz="1800" baseline="0" dirty="0" smtClean="0">
                          <a:effectLst/>
                        </a:rPr>
                        <a:t> </a:t>
                      </a:r>
                      <a:r>
                        <a:rPr lang="en-ZA" sz="1800" dirty="0" smtClean="0">
                          <a:effectLst/>
                        </a:rPr>
                        <a:t>258</a:t>
                      </a:r>
                      <a:r>
                        <a:rPr lang="en-ZA" sz="1800" baseline="0" dirty="0" smtClean="0">
                          <a:effectLst/>
                        </a:rPr>
                        <a:t> </a:t>
                      </a:r>
                      <a:r>
                        <a:rPr lang="en-ZA" sz="1800" dirty="0" smtClean="0">
                          <a:effectLst/>
                        </a:rPr>
                        <a:t>853</a:t>
                      </a:r>
                      <a:endParaRPr lang="en-ZA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NSD07 Regional Water Scheme Construction of Concrete Reservoirs</a:t>
                      </a:r>
                      <a:endParaRPr lang="en-ZA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49</a:t>
                      </a:r>
                      <a:r>
                        <a:rPr lang="en-ZA" sz="1800" baseline="0" dirty="0" smtClean="0">
                          <a:effectLst/>
                        </a:rPr>
                        <a:t> </a:t>
                      </a:r>
                      <a:r>
                        <a:rPr lang="en-ZA" sz="1800" dirty="0" smtClean="0">
                          <a:effectLst/>
                        </a:rPr>
                        <a:t>104 682</a:t>
                      </a:r>
                      <a:endParaRPr lang="en-ZA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De Hoop/Nebo Plateau/Schoonoord Water Scheme Villages: </a:t>
                      </a:r>
                      <a:r>
                        <a:rPr lang="en-ZA" sz="1800" dirty="0" err="1">
                          <a:effectLst/>
                        </a:rPr>
                        <a:t>Makgeru</a:t>
                      </a:r>
                      <a:r>
                        <a:rPr lang="en-ZA" sz="1800" dirty="0">
                          <a:effectLst/>
                        </a:rPr>
                        <a:t>, Ga Ratau &amp; </a:t>
                      </a:r>
                      <a:r>
                        <a:rPr lang="en-ZA" sz="1800" dirty="0" err="1">
                          <a:effectLst/>
                        </a:rPr>
                        <a:t>Matekane</a:t>
                      </a:r>
                      <a:endParaRPr lang="en-ZA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46</a:t>
                      </a:r>
                      <a:r>
                        <a:rPr lang="en-ZA" sz="1800" baseline="0" dirty="0" smtClean="0">
                          <a:effectLst/>
                        </a:rPr>
                        <a:t> </a:t>
                      </a:r>
                      <a:r>
                        <a:rPr lang="en-ZA" sz="1800" dirty="0" smtClean="0">
                          <a:effectLst/>
                        </a:rPr>
                        <a:t>909 683</a:t>
                      </a:r>
                      <a:r>
                        <a:rPr lang="en-ZA" sz="1800" baseline="0" dirty="0" smtClean="0">
                          <a:effectLst/>
                        </a:rPr>
                        <a:t> </a:t>
                      </a:r>
                      <a:endParaRPr lang="en-ZA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29895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Elias Motsoaledi VIP Backlog Programme (Phase 2,3) </a:t>
                      </a:r>
                      <a:endParaRPr lang="en-ZA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12</a:t>
                      </a:r>
                      <a:r>
                        <a:rPr lang="en-ZA" sz="1800" baseline="0" dirty="0" smtClean="0">
                          <a:effectLst/>
                        </a:rPr>
                        <a:t> </a:t>
                      </a:r>
                      <a:r>
                        <a:rPr lang="en-ZA" sz="1800" dirty="0" smtClean="0">
                          <a:effectLst/>
                        </a:rPr>
                        <a:t>000 000</a:t>
                      </a:r>
                      <a:endParaRPr lang="en-ZA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Zaaiplaas Village Reticulation Phase 2 ( </a:t>
                      </a:r>
                      <a:r>
                        <a:rPr lang="en-ZA" sz="1800" dirty="0" err="1">
                          <a:effectLst/>
                        </a:rPr>
                        <a:t>Vlakfontein</a:t>
                      </a:r>
                      <a:r>
                        <a:rPr lang="en-ZA" sz="1800" dirty="0">
                          <a:effectLst/>
                        </a:rPr>
                        <a:t>, </a:t>
                      </a:r>
                      <a:r>
                        <a:rPr lang="en-ZA" sz="1800" dirty="0" err="1">
                          <a:effectLst/>
                        </a:rPr>
                        <a:t>Slovo</a:t>
                      </a:r>
                      <a:r>
                        <a:rPr lang="en-ZA" sz="1800" dirty="0">
                          <a:effectLst/>
                        </a:rPr>
                        <a:t> and remaining village ) - CO</a:t>
                      </a:r>
                      <a:endParaRPr lang="en-ZA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8</a:t>
                      </a:r>
                      <a:r>
                        <a:rPr lang="en-ZA" sz="1800" baseline="0" dirty="0" smtClean="0">
                          <a:effectLst/>
                        </a:rPr>
                        <a:t> </a:t>
                      </a:r>
                      <a:r>
                        <a:rPr lang="en-ZA" sz="1800" dirty="0" smtClean="0">
                          <a:effectLst/>
                        </a:rPr>
                        <a:t>397 101</a:t>
                      </a:r>
                      <a:endParaRPr lang="en-ZA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Tubatse VIP Backlog Programme (Phase 2,3) </a:t>
                      </a:r>
                      <a:endParaRPr lang="en-ZA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12</a:t>
                      </a:r>
                      <a:r>
                        <a:rPr lang="en-ZA" sz="1800" baseline="0" dirty="0" smtClean="0">
                          <a:effectLst/>
                        </a:rPr>
                        <a:t> </a:t>
                      </a:r>
                      <a:r>
                        <a:rPr lang="en-ZA" sz="1800" dirty="0" smtClean="0">
                          <a:effectLst/>
                        </a:rPr>
                        <a:t>000</a:t>
                      </a:r>
                      <a:r>
                        <a:rPr lang="en-ZA" sz="1800" baseline="0" dirty="0" smtClean="0">
                          <a:effectLst/>
                        </a:rPr>
                        <a:t> </a:t>
                      </a:r>
                      <a:r>
                        <a:rPr lang="en-ZA" sz="1800" dirty="0" smtClean="0">
                          <a:effectLst/>
                        </a:rPr>
                        <a:t>000</a:t>
                      </a:r>
                      <a:endParaRPr lang="en-ZA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124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 </a:t>
            </a:r>
            <a:r>
              <a:rPr lang="en-ZA" altLang="en-US" sz="3200" b="1" dirty="0">
                <a:solidFill>
                  <a:prstClr val="black"/>
                </a:solidFill>
                <a:latin typeface="+mn-lt"/>
                <a:cs typeface="Arial" charset="0"/>
              </a:rPr>
              <a:t>CONTENTS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876800"/>
          </a:xfrm>
        </p:spPr>
        <p:txBody>
          <a:bodyPr/>
          <a:lstStyle/>
          <a:p>
            <a:pPr marL="457200" lvl="0" indent="-457200" algn="just" defTabSz="914400" eaLnBrk="0" fontAlgn="base" hangingPunct="0">
              <a:spcAft>
                <a:spcPct val="0"/>
              </a:spcAft>
              <a:buFont typeface="Arial" charset="0"/>
              <a:buAutoNum type="arabicPeriod"/>
              <a:defRPr/>
            </a:pPr>
            <a:r>
              <a:rPr lang="en-GB" altLang="en-US" sz="2400" dirty="0">
                <a:solidFill>
                  <a:prstClr val="black"/>
                </a:solidFill>
              </a:rPr>
              <a:t>Legislative background</a:t>
            </a:r>
          </a:p>
          <a:p>
            <a:pPr marL="457200" lvl="0" indent="-457200" algn="just" defTabSz="914400" eaLnBrk="0" fontAlgn="base" hangingPunct="0">
              <a:spcAft>
                <a:spcPct val="0"/>
              </a:spcAft>
              <a:buFont typeface="Arial" charset="0"/>
              <a:buAutoNum type="arabicPeriod"/>
              <a:defRPr/>
            </a:pPr>
            <a:r>
              <a:rPr lang="en-GB" altLang="en-US" sz="2400" dirty="0">
                <a:solidFill>
                  <a:prstClr val="black"/>
                </a:solidFill>
              </a:rPr>
              <a:t>D</a:t>
            </a:r>
            <a:r>
              <a:rPr lang="en-GB" altLang="en-US" sz="2400" dirty="0" smtClean="0">
                <a:solidFill>
                  <a:prstClr val="black"/>
                </a:solidFill>
              </a:rPr>
              <a:t>DP/Budget process (roadmap)</a:t>
            </a:r>
            <a:endParaRPr lang="en-GB" altLang="en-US" sz="2400" dirty="0">
              <a:solidFill>
                <a:prstClr val="black"/>
              </a:solidFill>
            </a:endParaRPr>
          </a:p>
          <a:p>
            <a:pPr marL="457200" lvl="0" indent="-457200" algn="just" defTabSz="914400" eaLnBrk="0" fontAlgn="base" hangingPunct="0">
              <a:spcAft>
                <a:spcPct val="0"/>
              </a:spcAft>
              <a:buFont typeface="Arial" charset="0"/>
              <a:buAutoNum type="arabicPeriod"/>
              <a:defRPr/>
            </a:pPr>
            <a:r>
              <a:rPr lang="en-GB" altLang="en-US" sz="2400" dirty="0">
                <a:solidFill>
                  <a:prstClr val="black"/>
                </a:solidFill>
              </a:rPr>
              <a:t>Powers and functions </a:t>
            </a:r>
          </a:p>
          <a:p>
            <a:pPr marL="457200" lvl="0" indent="-457200" algn="just" defTabSz="914400" eaLnBrk="0" fontAlgn="base" hangingPunct="0">
              <a:spcAft>
                <a:spcPct val="0"/>
              </a:spcAft>
              <a:buFont typeface="Arial" charset="0"/>
              <a:buAutoNum type="arabicPeriod"/>
              <a:defRPr/>
            </a:pPr>
            <a:r>
              <a:rPr lang="en-GB" altLang="en-US" sz="2400" dirty="0" smtClean="0">
                <a:solidFill>
                  <a:prstClr val="black"/>
                </a:solidFill>
              </a:rPr>
              <a:t>Vision and Mission statements </a:t>
            </a:r>
          </a:p>
          <a:p>
            <a:pPr marL="457200" lvl="0" indent="-457200" algn="just" defTabSz="914400" eaLnBrk="0" fontAlgn="base" hangingPunct="0">
              <a:spcAft>
                <a:spcPct val="0"/>
              </a:spcAft>
              <a:buFont typeface="Arial" charset="0"/>
              <a:buAutoNum type="arabicPeriod"/>
              <a:defRPr/>
            </a:pPr>
            <a:r>
              <a:rPr lang="en-GB" altLang="en-US" sz="2400" dirty="0" smtClean="0">
                <a:solidFill>
                  <a:prstClr val="black"/>
                </a:solidFill>
              </a:rPr>
              <a:t>Core Values</a:t>
            </a:r>
          </a:p>
          <a:p>
            <a:pPr marL="457200" lvl="0" indent="-457200" algn="just" defTabSz="914400" eaLnBrk="0" fontAlgn="base" hangingPunct="0">
              <a:spcAft>
                <a:spcPct val="0"/>
              </a:spcAft>
              <a:buFont typeface="Arial" charset="0"/>
              <a:buAutoNum type="arabicPeriod"/>
              <a:defRPr/>
            </a:pPr>
            <a:r>
              <a:rPr lang="en-GB" altLang="en-US" sz="2400" dirty="0" smtClean="0">
                <a:solidFill>
                  <a:prstClr val="black"/>
                </a:solidFill>
              </a:rPr>
              <a:t>Motto and Slogan </a:t>
            </a:r>
          </a:p>
          <a:p>
            <a:pPr marL="457200" lvl="0" indent="-457200" algn="just" defTabSz="914400" eaLnBrk="0" fontAlgn="base" hangingPunct="0">
              <a:spcAft>
                <a:spcPct val="0"/>
              </a:spcAft>
              <a:buFont typeface="Arial" charset="0"/>
              <a:buAutoNum type="arabicPeriod"/>
              <a:defRPr/>
            </a:pPr>
            <a:r>
              <a:rPr lang="en-GB" altLang="en-US" sz="2400" dirty="0" smtClean="0">
                <a:solidFill>
                  <a:prstClr val="black"/>
                </a:solidFill>
              </a:rPr>
              <a:t>Mayoral Strategic Priorities</a:t>
            </a:r>
            <a:endParaRPr lang="en-GB" altLang="en-US" sz="2400" dirty="0">
              <a:solidFill>
                <a:prstClr val="black"/>
              </a:solidFill>
            </a:endParaRPr>
          </a:p>
          <a:p>
            <a:pPr marL="457200" lvl="0" indent="-457200" algn="just" defTabSz="914400" eaLnBrk="0" fontAlgn="base" hangingPunct="0">
              <a:spcAft>
                <a:spcPct val="0"/>
              </a:spcAft>
              <a:buFont typeface="Arial" charset="0"/>
              <a:buAutoNum type="arabicPeriod"/>
              <a:defRPr/>
            </a:pPr>
            <a:r>
              <a:rPr lang="en-GB" altLang="en-US" sz="2400" dirty="0">
                <a:solidFill>
                  <a:prstClr val="black"/>
                </a:solidFill>
              </a:rPr>
              <a:t>Demographics (population, wards, </a:t>
            </a:r>
            <a:r>
              <a:rPr lang="en-GB" altLang="en-US" sz="2400" dirty="0" smtClean="0">
                <a:solidFill>
                  <a:prstClr val="black"/>
                </a:solidFill>
              </a:rPr>
              <a:t>households)</a:t>
            </a:r>
            <a:endParaRPr lang="en-GB" altLang="en-US" sz="2400" dirty="0">
              <a:solidFill>
                <a:prstClr val="black"/>
              </a:solidFill>
            </a:endParaRPr>
          </a:p>
          <a:p>
            <a:pPr marL="457200" lvl="0" indent="-457200" algn="just" defTabSz="914400" eaLnBrk="0" fontAlgn="base" hangingPunct="0">
              <a:spcAft>
                <a:spcPct val="0"/>
              </a:spcAft>
              <a:buFont typeface="Arial" charset="0"/>
              <a:buAutoNum type="arabicPeriod"/>
              <a:defRPr/>
            </a:pPr>
            <a:r>
              <a:rPr lang="en-GB" altLang="en-US" sz="2400" dirty="0">
                <a:solidFill>
                  <a:prstClr val="black"/>
                </a:solidFill>
              </a:rPr>
              <a:t>Projects and programmes for </a:t>
            </a:r>
            <a:r>
              <a:rPr lang="en-GB" altLang="en-US" sz="2400" dirty="0" smtClean="0">
                <a:solidFill>
                  <a:prstClr val="black"/>
                </a:solidFill>
              </a:rPr>
              <a:t>2020-2021</a:t>
            </a:r>
            <a:endParaRPr lang="en-GB" altLang="en-US" sz="2400" dirty="0">
              <a:solidFill>
                <a:prstClr val="black"/>
              </a:solidFill>
            </a:endParaRPr>
          </a:p>
          <a:p>
            <a:pPr marL="457200" lvl="0" indent="-457200" algn="just" defTabSz="914400" eaLnBrk="0" fontAlgn="base" hangingPunct="0">
              <a:spcAft>
                <a:spcPct val="0"/>
              </a:spcAft>
              <a:buFont typeface="Arial" charset="0"/>
              <a:buAutoNum type="arabicPeriod"/>
              <a:defRPr/>
            </a:pPr>
            <a:r>
              <a:rPr lang="en-GB" altLang="en-US" sz="2400" dirty="0" smtClean="0">
                <a:solidFill>
                  <a:prstClr val="black"/>
                </a:solidFill>
              </a:rPr>
              <a:t>Institutional Development and Organisational Transformation</a:t>
            </a:r>
          </a:p>
          <a:p>
            <a:pPr marL="457200" lvl="0" indent="-457200" algn="just" defTabSz="914400" eaLnBrk="0" fontAlgn="base" hangingPunct="0">
              <a:spcAft>
                <a:spcPct val="0"/>
              </a:spcAft>
              <a:buFont typeface="Arial" charset="0"/>
              <a:buAutoNum type="arabicPeriod"/>
              <a:defRPr/>
            </a:pPr>
            <a:r>
              <a:rPr lang="en-GB" altLang="en-US" sz="2400" dirty="0" smtClean="0">
                <a:solidFill>
                  <a:prstClr val="black"/>
                </a:solidFill>
              </a:rPr>
              <a:t>Draft </a:t>
            </a:r>
            <a:r>
              <a:rPr lang="en-GB" altLang="en-US" sz="2400" dirty="0">
                <a:solidFill>
                  <a:prstClr val="black"/>
                </a:solidFill>
              </a:rPr>
              <a:t>budget </a:t>
            </a:r>
            <a:r>
              <a:rPr lang="en-GB" altLang="en-US" sz="2400" dirty="0" smtClean="0">
                <a:solidFill>
                  <a:prstClr val="black"/>
                </a:solidFill>
              </a:rPr>
              <a:t>2020-2021</a:t>
            </a:r>
            <a:endParaRPr lang="en-GB" altLang="en-US" sz="2400" dirty="0">
              <a:solidFill>
                <a:prstClr val="black"/>
              </a:solidFill>
            </a:endParaRPr>
          </a:p>
          <a:p>
            <a:pPr marL="0" lvl="0" indent="0" algn="just" defTabSz="914400" eaLnBrk="0" fontAlgn="base" hangingPunct="0">
              <a:spcAft>
                <a:spcPct val="0"/>
              </a:spcAft>
              <a:buNone/>
              <a:defRPr/>
            </a:pPr>
            <a:endParaRPr lang="en-GB" altLang="en-US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555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 </a:t>
            </a:r>
            <a:r>
              <a:rPr lang="en-ZA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WATER SERVICES – </a:t>
            </a:r>
            <a:r>
              <a:rPr lang="en-ZA" alt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MIG FUND </a:t>
            </a:r>
            <a:endParaRPr lang="en-US" sz="28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931950"/>
              </p:ext>
            </p:extLst>
          </p:nvPr>
        </p:nvGraphicFramePr>
        <p:xfrm>
          <a:off x="444690" y="762000"/>
          <a:ext cx="8229600" cy="4876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724400"/>
                <a:gridCol w="3505200"/>
              </a:tblGrid>
              <a:tr h="589292">
                <a:tc>
                  <a:txBody>
                    <a:bodyPr/>
                    <a:lstStyle/>
                    <a:p>
                      <a:r>
                        <a:rPr lang="en-ZA" sz="2400" dirty="0" smtClean="0"/>
                        <a:t>Project </a:t>
                      </a:r>
                      <a:endParaRPr lang="en-Z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400" dirty="0" smtClean="0"/>
                        <a:t>Budget for 2020-2021</a:t>
                      </a:r>
                      <a:endParaRPr lang="en-ZA" sz="2400" dirty="0"/>
                    </a:p>
                  </a:txBody>
                  <a:tcPr/>
                </a:tc>
              </a:tr>
              <a:tr h="950479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400" dirty="0" err="1">
                          <a:effectLst/>
                        </a:rPr>
                        <a:t>Motlailana</a:t>
                      </a:r>
                      <a:r>
                        <a:rPr lang="en-ZA" sz="2400" dirty="0">
                          <a:effectLst/>
                        </a:rPr>
                        <a:t>, </a:t>
                      </a:r>
                      <a:r>
                        <a:rPr lang="en-ZA" sz="2400" dirty="0" err="1">
                          <a:effectLst/>
                        </a:rPr>
                        <a:t>Makgemeng</a:t>
                      </a:r>
                      <a:r>
                        <a:rPr lang="en-ZA" sz="2400" dirty="0">
                          <a:effectLst/>
                        </a:rPr>
                        <a:t> Water Supply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400" dirty="0" smtClean="0">
                          <a:effectLst/>
                        </a:rPr>
                        <a:t>39</a:t>
                      </a:r>
                      <a:r>
                        <a:rPr lang="en-ZA" sz="2400" baseline="0" dirty="0" smtClean="0">
                          <a:effectLst/>
                        </a:rPr>
                        <a:t> </a:t>
                      </a:r>
                      <a:r>
                        <a:rPr lang="en-ZA" sz="2400" dirty="0" smtClean="0">
                          <a:effectLst/>
                        </a:rPr>
                        <a:t>392 898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950479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400" dirty="0" err="1">
                          <a:effectLst/>
                        </a:rPr>
                        <a:t>Malekana</a:t>
                      </a:r>
                      <a:r>
                        <a:rPr lang="en-ZA" sz="2400" dirty="0">
                          <a:effectLst/>
                        </a:rPr>
                        <a:t> Regional Water Scheme 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400" dirty="0" smtClean="0">
                          <a:effectLst/>
                        </a:rPr>
                        <a:t>51 432</a:t>
                      </a:r>
                      <a:r>
                        <a:rPr lang="en-ZA" sz="2400" baseline="0" dirty="0" smtClean="0">
                          <a:effectLst/>
                        </a:rPr>
                        <a:t> </a:t>
                      </a:r>
                      <a:r>
                        <a:rPr lang="en-ZA" sz="2400" dirty="0" smtClean="0">
                          <a:effectLst/>
                        </a:rPr>
                        <a:t>991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950479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400" dirty="0">
                          <a:effectLst/>
                        </a:rPr>
                        <a:t>Lebalelo South connector pipes and reticulations 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400" dirty="0">
                          <a:effectLst/>
                        </a:rPr>
                        <a:t>74 287 </a:t>
                      </a:r>
                      <a:r>
                        <a:rPr lang="en-ZA" sz="2400" dirty="0" smtClean="0">
                          <a:effectLst/>
                        </a:rPr>
                        <a:t>181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436071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400" dirty="0">
                          <a:effectLst/>
                        </a:rPr>
                        <a:t>Lebalelo South: Phase 3 (Ga- Maroga and </a:t>
                      </a:r>
                      <a:r>
                        <a:rPr lang="en-ZA" sz="2400" dirty="0" err="1">
                          <a:effectLst/>
                        </a:rPr>
                        <a:t>Motlolo</a:t>
                      </a:r>
                      <a:r>
                        <a:rPr lang="en-ZA" sz="2400" dirty="0">
                          <a:effectLst/>
                        </a:rPr>
                        <a:t> Bulk and Reticulation Infrastructure 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400" dirty="0">
                          <a:effectLst/>
                        </a:rPr>
                        <a:t>70 453 </a:t>
                      </a:r>
                      <a:r>
                        <a:rPr lang="en-ZA" sz="2400" dirty="0" smtClean="0">
                          <a:effectLst/>
                        </a:rPr>
                        <a:t>175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82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MUNICIPAL HEALTH SERVICES   </a:t>
            </a:r>
            <a:r>
              <a:rPr lang="en-ZA" alt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7151140"/>
              </p:ext>
            </p:extLst>
          </p:nvPr>
        </p:nvGraphicFramePr>
        <p:xfrm>
          <a:off x="457200" y="838200"/>
          <a:ext cx="8229600" cy="495299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724400"/>
                <a:gridCol w="3505200"/>
              </a:tblGrid>
              <a:tr h="420351"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Project </a:t>
                      </a:r>
                      <a:endParaRPr lang="en-Z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Budget for 2020-2021</a:t>
                      </a:r>
                      <a:endParaRPr lang="en-Z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93405">
                <a:tc>
                  <a:txBody>
                    <a:bodyPr/>
                    <a:lstStyle/>
                    <a:p>
                      <a:pPr marL="0" marR="0" indent="-6350" algn="l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Environmental Pollution Prevention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-6350" algn="l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R300 </a:t>
                      </a:r>
                      <a:r>
                        <a:rPr lang="en-ZA" sz="2000" dirty="0" smtClean="0">
                          <a:effectLst/>
                        </a:rPr>
                        <a:t>000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93405">
                <a:tc>
                  <a:txBody>
                    <a:bodyPr/>
                    <a:lstStyle/>
                    <a:p>
                      <a:pPr marL="0" marR="0" indent="-6350" algn="l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Water quality monitoring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-6350" algn="l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R50 </a:t>
                      </a:r>
                      <a:r>
                        <a:rPr lang="en-ZA" sz="2000" dirty="0" smtClean="0">
                          <a:effectLst/>
                        </a:rPr>
                        <a:t>000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90409">
                <a:tc>
                  <a:txBody>
                    <a:bodyPr/>
                    <a:lstStyle/>
                    <a:p>
                      <a:pPr marL="0" marR="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Food Safety control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000" dirty="0" smtClean="0">
                          <a:effectLst/>
                        </a:rPr>
                        <a:t>R0</a:t>
                      </a:r>
                      <a:endParaRPr lang="en-ZA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93405">
                <a:tc>
                  <a:txBody>
                    <a:bodyPr/>
                    <a:lstStyle/>
                    <a:p>
                      <a:pPr marL="0" marR="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Waste Management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000" smtClean="0">
                          <a:effectLst/>
                        </a:rPr>
                        <a:t>R0</a:t>
                      </a:r>
                      <a:endParaRPr lang="en-ZA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93405">
                <a:tc>
                  <a:txBody>
                    <a:bodyPr/>
                    <a:lstStyle/>
                    <a:p>
                      <a:pPr marL="0" marR="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Health Surveillance of premises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000" dirty="0" smtClean="0">
                          <a:effectLst/>
                        </a:rPr>
                        <a:t>R0</a:t>
                      </a:r>
                      <a:endParaRPr lang="en-ZA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644202">
                <a:tc>
                  <a:txBody>
                    <a:bodyPr/>
                    <a:lstStyle/>
                    <a:p>
                      <a:pPr marL="0" marR="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Surveillance and prevention of communicable diseases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000" dirty="0" smtClean="0">
                          <a:effectLst/>
                        </a:rPr>
                        <a:t>R0</a:t>
                      </a:r>
                      <a:endParaRPr lang="en-ZA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644202">
                <a:tc>
                  <a:txBody>
                    <a:bodyPr/>
                    <a:lstStyle/>
                    <a:p>
                      <a:pPr marL="0" marR="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Communicable diseases outbreak control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000" dirty="0" smtClean="0">
                          <a:effectLst/>
                        </a:rPr>
                        <a:t>R0</a:t>
                      </a:r>
                      <a:endParaRPr lang="en-ZA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93405">
                <a:tc>
                  <a:txBody>
                    <a:bodyPr/>
                    <a:lstStyle/>
                    <a:p>
                      <a:pPr marL="0" marR="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>
                          <a:effectLst/>
                        </a:rPr>
                        <a:t>Vector Control</a:t>
                      </a:r>
                      <a:endParaRPr lang="en-ZA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000" dirty="0" smtClean="0">
                          <a:effectLst/>
                        </a:rPr>
                        <a:t>R0</a:t>
                      </a:r>
                      <a:endParaRPr lang="en-ZA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93405">
                <a:tc>
                  <a:txBody>
                    <a:bodyPr/>
                    <a:lstStyle/>
                    <a:p>
                      <a:pPr marL="0" marR="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>
                          <a:effectLst/>
                        </a:rPr>
                        <a:t>Disposal of the dead</a:t>
                      </a:r>
                      <a:endParaRPr lang="en-ZA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000" dirty="0" smtClean="0">
                          <a:effectLst/>
                        </a:rPr>
                        <a:t>R0</a:t>
                      </a:r>
                      <a:endParaRPr lang="en-ZA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93405">
                <a:tc>
                  <a:txBody>
                    <a:bodyPr/>
                    <a:lstStyle/>
                    <a:p>
                      <a:pPr marL="0" marR="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Chemical safety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000" dirty="0" smtClean="0">
                          <a:effectLst/>
                        </a:rPr>
                        <a:t>R0</a:t>
                      </a:r>
                      <a:endParaRPr lang="en-ZA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52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EMERGENCY MANAGEMENT SERVICES   </a:t>
            </a:r>
            <a:r>
              <a:rPr lang="en-ZA" alt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5039775"/>
              </p:ext>
            </p:extLst>
          </p:nvPr>
        </p:nvGraphicFramePr>
        <p:xfrm>
          <a:off x="490182" y="990600"/>
          <a:ext cx="8229600" cy="4800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724400"/>
                <a:gridCol w="3505200"/>
              </a:tblGrid>
              <a:tr h="494327"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Project </a:t>
                      </a:r>
                      <a:endParaRPr lang="en-Z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Budget for 2020-2021</a:t>
                      </a:r>
                      <a:endParaRPr lang="en-Z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226550">
                <a:tc>
                  <a:txBody>
                    <a:bodyPr/>
                    <a:lstStyle/>
                    <a:p>
                      <a:pPr marL="0" marR="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3200" dirty="0">
                          <a:effectLst/>
                        </a:rPr>
                        <a:t>Fire and Rescue Operations</a:t>
                      </a:r>
                      <a:endParaRPr lang="en-ZA" sz="4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marL="0" marR="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3200" dirty="0">
                          <a:effectLst/>
                        </a:rPr>
                        <a:t>R800 </a:t>
                      </a:r>
                      <a:r>
                        <a:rPr lang="en-ZA" sz="3200" dirty="0" smtClean="0">
                          <a:effectLst/>
                        </a:rPr>
                        <a:t>000</a:t>
                      </a:r>
                      <a:endParaRPr lang="en-ZA" sz="4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853173">
                <a:tc>
                  <a:txBody>
                    <a:bodyPr/>
                    <a:lstStyle/>
                    <a:p>
                      <a:pPr marL="0" marR="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3200" dirty="0">
                          <a:effectLst/>
                        </a:rPr>
                        <a:t>Emergency Management Services Training Academy</a:t>
                      </a:r>
                      <a:endParaRPr lang="en-ZA" sz="4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18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226550">
                <a:tc>
                  <a:txBody>
                    <a:bodyPr/>
                    <a:lstStyle/>
                    <a:p>
                      <a:pPr marL="0" marR="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3200" dirty="0">
                          <a:effectLst/>
                        </a:rPr>
                        <a:t>Fire Safety and Prevention</a:t>
                      </a:r>
                      <a:endParaRPr lang="en-ZA" sz="4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8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099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 </a:t>
            </a:r>
            <a:r>
              <a:rPr lang="en-US" sz="2800" b="1" dirty="0" smtClean="0">
                <a:latin typeface="+mn-lt"/>
              </a:rPr>
              <a:t>DISASTER MANAGEMENT SERVICES   </a:t>
            </a:r>
            <a:r>
              <a:rPr lang="en-ZA" altLang="en-US" sz="2800" b="1" dirty="0" smtClean="0">
                <a:latin typeface="+mn-lt"/>
                <a:cs typeface="Arial" panose="020B0604020202020204" pitchFamily="34" charset="0"/>
              </a:rPr>
              <a:t> </a:t>
            </a:r>
            <a:endParaRPr lang="en-US" sz="2800" b="1" dirty="0">
              <a:latin typeface="+mn-lt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6693989"/>
              </p:ext>
            </p:extLst>
          </p:nvPr>
        </p:nvGraphicFramePr>
        <p:xfrm>
          <a:off x="490182" y="990600"/>
          <a:ext cx="8229600" cy="472439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724400"/>
                <a:gridCol w="3505200"/>
              </a:tblGrid>
              <a:tr h="595346">
                <a:tc>
                  <a:txBody>
                    <a:bodyPr/>
                    <a:lstStyle/>
                    <a:p>
                      <a:r>
                        <a:rPr lang="en-ZA" sz="2400" dirty="0" smtClean="0"/>
                        <a:t>Project </a:t>
                      </a:r>
                      <a:endParaRPr lang="en-ZA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400" dirty="0" smtClean="0"/>
                        <a:t>Budget for 2020-2021</a:t>
                      </a:r>
                      <a:endParaRPr lang="en-ZA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94570">
                <a:tc>
                  <a:txBody>
                    <a:bodyPr/>
                    <a:lstStyle/>
                    <a:p>
                      <a:pPr marL="0" marR="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400" dirty="0">
                          <a:effectLst/>
                        </a:rPr>
                        <a:t>Disaster risk assessment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000" smtClean="0">
                          <a:effectLst/>
                        </a:rPr>
                        <a:t>R0</a:t>
                      </a:r>
                      <a:endParaRPr lang="en-ZA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15553">
                <a:tc>
                  <a:txBody>
                    <a:bodyPr/>
                    <a:lstStyle/>
                    <a:p>
                      <a:pPr marL="0" marR="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400" dirty="0">
                          <a:effectLst/>
                        </a:rPr>
                        <a:t>Disaster risk reduction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000" dirty="0" smtClean="0">
                          <a:effectLst/>
                        </a:rPr>
                        <a:t>R0</a:t>
                      </a:r>
                      <a:endParaRPr lang="en-ZA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82891">
                <a:tc>
                  <a:txBody>
                    <a:bodyPr/>
                    <a:lstStyle/>
                    <a:p>
                      <a:pPr marL="0" marR="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400" dirty="0">
                          <a:effectLst/>
                        </a:rPr>
                        <a:t>Disaster response and recovery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400" dirty="0">
                          <a:effectLst/>
                        </a:rPr>
                        <a:t>R400 </a:t>
                      </a:r>
                      <a:r>
                        <a:rPr lang="en-ZA" sz="2400" dirty="0" smtClean="0">
                          <a:effectLst/>
                        </a:rPr>
                        <a:t>000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960243">
                <a:tc>
                  <a:txBody>
                    <a:bodyPr/>
                    <a:lstStyle/>
                    <a:p>
                      <a:pPr marL="0" marR="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400" dirty="0">
                          <a:effectLst/>
                        </a:rPr>
                        <a:t>Disaster management plan and framework  review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000" dirty="0" smtClean="0">
                          <a:effectLst/>
                        </a:rPr>
                        <a:t>R0</a:t>
                      </a:r>
                      <a:endParaRPr lang="en-ZA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15553">
                <a:tc>
                  <a:txBody>
                    <a:bodyPr/>
                    <a:lstStyle/>
                    <a:p>
                      <a:pPr marL="0" marR="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400">
                          <a:effectLst/>
                        </a:rPr>
                        <a:t>Special  Operations</a:t>
                      </a:r>
                      <a:endParaRPr lang="en-ZA" sz="2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000" dirty="0" smtClean="0">
                          <a:effectLst/>
                        </a:rPr>
                        <a:t>R0</a:t>
                      </a:r>
                      <a:endParaRPr lang="en-ZA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960243">
                <a:tc>
                  <a:txBody>
                    <a:bodyPr/>
                    <a:lstStyle/>
                    <a:p>
                      <a:pPr marL="0" marR="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400" dirty="0">
                          <a:effectLst/>
                        </a:rPr>
                        <a:t>Disaster management plan and framework  review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000" dirty="0" smtClean="0">
                          <a:effectLst/>
                        </a:rPr>
                        <a:t>R0</a:t>
                      </a:r>
                      <a:endParaRPr lang="en-ZA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021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SPATIAL RATIONALE</a:t>
            </a:r>
            <a:endParaRPr lang="en-Z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198751"/>
              </p:ext>
            </p:extLst>
          </p:nvPr>
        </p:nvGraphicFramePr>
        <p:xfrm>
          <a:off x="457200" y="990600"/>
          <a:ext cx="8305800" cy="4800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181600"/>
                <a:gridCol w="3124200"/>
              </a:tblGrid>
              <a:tr h="781581">
                <a:tc>
                  <a:txBody>
                    <a:bodyPr/>
                    <a:lstStyle/>
                    <a:p>
                      <a:r>
                        <a:rPr lang="en-ZA" sz="2200" dirty="0" smtClean="0"/>
                        <a:t>Project </a:t>
                      </a:r>
                      <a:endParaRPr lang="en-ZA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dirty="0" smtClean="0"/>
                        <a:t>Budget for 2020-2021</a:t>
                      </a:r>
                      <a:endParaRPr lang="en-ZA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889747">
                <a:tc>
                  <a:txBody>
                    <a:bodyPr/>
                    <a:lstStyle/>
                    <a:p>
                      <a:pPr marL="9525" marR="31623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</a:pPr>
                      <a:r>
                        <a:rPr lang="en-ZA" sz="2400" dirty="0">
                          <a:effectLst/>
                        </a:rPr>
                        <a:t>Facilitate Joint District Municipal Planning Tribunal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525" marR="31623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</a:pPr>
                      <a:r>
                        <a:rPr lang="en-ZA" sz="2400" dirty="0">
                          <a:effectLst/>
                        </a:rPr>
                        <a:t>R 500 000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889747">
                <a:tc>
                  <a:txBody>
                    <a:bodyPr/>
                    <a:lstStyle/>
                    <a:p>
                      <a:pPr marL="9525" marR="31623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</a:pPr>
                      <a:r>
                        <a:rPr lang="en-ZA" sz="2400" dirty="0">
                          <a:effectLst/>
                        </a:rPr>
                        <a:t>Facilitate Land Acquisition for District Municipal Offices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525" marR="31623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</a:pPr>
                      <a:r>
                        <a:rPr lang="en-ZA" sz="2400" dirty="0">
                          <a:effectLst/>
                        </a:rPr>
                        <a:t>R58 000 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349778">
                <a:tc>
                  <a:txBody>
                    <a:bodyPr/>
                    <a:lstStyle/>
                    <a:p>
                      <a:pPr marL="9525" marR="31623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</a:pPr>
                      <a:r>
                        <a:rPr lang="en-ZA" sz="2400" dirty="0">
                          <a:effectLst/>
                        </a:rPr>
                        <a:t>Process Land Development applications in line with the reviewed SDF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R0</a:t>
                      </a:r>
                      <a:endParaRPr kumimoji="0" lang="en-Z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889747">
                <a:tc>
                  <a:txBody>
                    <a:bodyPr/>
                    <a:lstStyle/>
                    <a:p>
                      <a:pPr marL="9525" marR="31623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</a:pPr>
                      <a:r>
                        <a:rPr lang="en-US" sz="2400" dirty="0">
                          <a:effectLst/>
                        </a:rPr>
                        <a:t>Spatial referencing of capital projects for District One Plan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525" marR="31623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</a:pPr>
                      <a:r>
                        <a:rPr lang="en-ZA" sz="2400" dirty="0">
                          <a:effectLst/>
                        </a:rPr>
                        <a:t>R50 000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665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LOCAL ECONOMIC DEVELOPMENT (</a:t>
            </a:r>
            <a:r>
              <a:rPr lang="en-Z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LED)</a:t>
            </a:r>
            <a:r>
              <a:rPr lang="en-ZA" alt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647338"/>
              </p:ext>
            </p:extLst>
          </p:nvPr>
        </p:nvGraphicFramePr>
        <p:xfrm>
          <a:off x="457200" y="914400"/>
          <a:ext cx="8229600" cy="4800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105400"/>
                <a:gridCol w="3124200"/>
              </a:tblGrid>
              <a:tr h="497963">
                <a:tc>
                  <a:txBody>
                    <a:bodyPr/>
                    <a:lstStyle/>
                    <a:p>
                      <a:r>
                        <a:rPr lang="en-ZA" sz="2200" dirty="0" smtClean="0"/>
                        <a:t>Project </a:t>
                      </a:r>
                      <a:endParaRPr lang="en-ZA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200" dirty="0" smtClean="0"/>
                        <a:t>Budget for 2020-2021</a:t>
                      </a:r>
                      <a:endParaRPr lang="en-ZA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32754">
                <a:tc>
                  <a:txBody>
                    <a:bodyPr/>
                    <a:lstStyle/>
                    <a:p>
                      <a:pPr marL="9525" marR="31623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</a:pPr>
                      <a:r>
                        <a:rPr lang="en-ZA" sz="2400" dirty="0">
                          <a:effectLst/>
                        </a:rPr>
                        <a:t>Implementation of EPWP  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525" marR="31623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</a:pPr>
                      <a:r>
                        <a:rPr lang="en-ZA" sz="2400" dirty="0">
                          <a:effectLst/>
                        </a:rPr>
                        <a:t>R2 </a:t>
                      </a:r>
                      <a:r>
                        <a:rPr lang="en-ZA" sz="2400" dirty="0" smtClean="0">
                          <a:effectLst/>
                        </a:rPr>
                        <a:t>665 000 (DPW)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289961">
                <a:tc>
                  <a:txBody>
                    <a:bodyPr/>
                    <a:lstStyle/>
                    <a:p>
                      <a:pPr marL="9525" marR="31623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</a:pPr>
                      <a:r>
                        <a:rPr lang="en-ZA" sz="2400" dirty="0">
                          <a:effectLst/>
                        </a:rPr>
                        <a:t>Facilitate Enterprise and Supplier </a:t>
                      </a:r>
                      <a:r>
                        <a:rPr lang="en-ZA" sz="2400" dirty="0" smtClean="0">
                          <a:effectLst/>
                        </a:rPr>
                        <a:t>Development (ESD) Programme</a:t>
                      </a:r>
                      <a:endParaRPr lang="en-ZA" sz="2400" dirty="0">
                        <a:effectLst/>
                      </a:endParaRPr>
                    </a:p>
                    <a:p>
                      <a:pPr marL="9525" marR="31623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</a:pPr>
                      <a:r>
                        <a:rPr lang="en-ZA" sz="2400" dirty="0"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525" marR="31623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</a:pPr>
                      <a:r>
                        <a:rPr lang="en-ZA" sz="2400" dirty="0" smtClean="0">
                          <a:effectLst/>
                        </a:rPr>
                        <a:t>R 250 </a:t>
                      </a:r>
                      <a:r>
                        <a:rPr lang="en-ZA" sz="2400" dirty="0">
                          <a:effectLst/>
                        </a:rPr>
                        <a:t>000 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289961">
                <a:tc>
                  <a:txBody>
                    <a:bodyPr/>
                    <a:lstStyle/>
                    <a:p>
                      <a:pPr marL="9525" marR="31623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400" dirty="0">
                          <a:effectLst/>
                        </a:rPr>
                        <a:t>Facilitate development of Farmer Support Production Unit (Agri-Park)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525" marR="31623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</a:pPr>
                      <a:r>
                        <a:rPr lang="en-ZA" sz="2400" dirty="0">
                          <a:effectLst/>
                        </a:rPr>
                        <a:t>R12 336 000 </a:t>
                      </a:r>
                      <a:r>
                        <a:rPr lang="en-ZA" sz="2400" dirty="0" smtClean="0">
                          <a:effectLst/>
                        </a:rPr>
                        <a:t> (Funded by DRDLR)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289961">
                <a:tc>
                  <a:txBody>
                    <a:bodyPr/>
                    <a:lstStyle/>
                    <a:p>
                      <a:pPr marL="9525" marR="31623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400" dirty="0">
                          <a:effectLst/>
                        </a:rPr>
                        <a:t>Facilitate Economic Development Forums (Mining, Tourism, LED &amp; Agric.)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525" marR="316230" indent="-635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</a:pPr>
                      <a:r>
                        <a:rPr lang="en-ZA" sz="2400" dirty="0">
                          <a:effectLst/>
                        </a:rPr>
                        <a:t>R90 000</a:t>
                      </a:r>
                      <a:endParaRPr lang="en-ZA" sz="2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332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SEKHUKHUNE DEVELOPMENT AGENCY(SDA)</a:t>
            </a:r>
            <a:r>
              <a:rPr lang="en-ZA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8281760"/>
              </p:ext>
            </p:extLst>
          </p:nvPr>
        </p:nvGraphicFramePr>
        <p:xfrm>
          <a:off x="457200" y="911352"/>
          <a:ext cx="8229600" cy="4140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Project </a:t>
                      </a:r>
                      <a:endParaRPr lang="en-Z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Budget for 2020-2021</a:t>
                      </a:r>
                      <a:endParaRPr lang="en-Z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9525" marR="17018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  <a:tabLst>
                          <a:tab pos="778510" algn="l"/>
                        </a:tabLst>
                      </a:pPr>
                      <a:r>
                        <a:rPr lang="en-ZA" sz="2000" dirty="0">
                          <a:effectLst/>
                        </a:rPr>
                        <a:t>Mining Input Supplier Park 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rowSpan="9">
                  <a:txBody>
                    <a:bodyPr/>
                    <a:lstStyle/>
                    <a:p>
                      <a:r>
                        <a:rPr lang="en-ZA" sz="2000" dirty="0" smtClean="0"/>
                        <a:t>Funding to be sourced from external stakeholders </a:t>
                      </a:r>
                    </a:p>
                    <a:p>
                      <a:endParaRPr lang="en-Z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9525" marR="17018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  <a:tabLst>
                          <a:tab pos="778510" algn="l"/>
                        </a:tabLst>
                      </a:pPr>
                      <a:r>
                        <a:rPr lang="en-ZA" sz="2000" dirty="0">
                          <a:effectLst/>
                        </a:rPr>
                        <a:t>Digital Economy 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ZA" sz="20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9525" marR="17018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  <a:tabLst>
                          <a:tab pos="778510" algn="l"/>
                        </a:tabLst>
                      </a:pPr>
                      <a:r>
                        <a:rPr lang="en-ZA" sz="2000" dirty="0">
                          <a:effectLst/>
                        </a:rPr>
                        <a:t>Wild-Life Empowerment programmes 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ZA" sz="20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9525" marR="17018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  <a:tabLst>
                          <a:tab pos="778510" algn="l"/>
                        </a:tabLst>
                      </a:pPr>
                      <a:r>
                        <a:rPr lang="en-ZA" sz="2000" dirty="0">
                          <a:effectLst/>
                        </a:rPr>
                        <a:t>Tourism Route 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9525" marR="17018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  <a:tabLst>
                          <a:tab pos="778510" algn="l"/>
                        </a:tabLst>
                      </a:pPr>
                      <a:r>
                        <a:rPr lang="en-ZA" sz="2000" dirty="0">
                          <a:effectLst/>
                        </a:rPr>
                        <a:t>Cotton Farming Programme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8960">
                <a:tc>
                  <a:txBody>
                    <a:bodyPr/>
                    <a:lstStyle/>
                    <a:p>
                      <a:pPr marL="9525" marR="17018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  <a:tabLst>
                          <a:tab pos="778510" algn="l"/>
                        </a:tabLst>
                      </a:pPr>
                      <a:r>
                        <a:rPr lang="en-ZA" sz="2000" dirty="0" err="1">
                          <a:effectLst/>
                        </a:rPr>
                        <a:t>Agri</a:t>
                      </a:r>
                      <a:r>
                        <a:rPr lang="en-ZA" sz="2000" dirty="0">
                          <a:effectLst/>
                        </a:rPr>
                        <a:t>-Park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81000">
                <a:tc>
                  <a:txBody>
                    <a:bodyPr/>
                    <a:lstStyle/>
                    <a:p>
                      <a:pPr marL="9525" marR="17018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  <a:tabLst>
                          <a:tab pos="778510" algn="l"/>
                        </a:tabLst>
                      </a:pPr>
                      <a:r>
                        <a:rPr lang="en-ZA" sz="2000" dirty="0">
                          <a:effectLst/>
                        </a:rPr>
                        <a:t>Mining Research/Study 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1376">
                <a:tc>
                  <a:txBody>
                    <a:bodyPr/>
                    <a:lstStyle/>
                    <a:p>
                      <a:pPr marL="9525" marR="17018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  <a:tabLst>
                          <a:tab pos="778510" algn="l"/>
                        </a:tabLst>
                      </a:pPr>
                      <a:r>
                        <a:rPr lang="en-ZA" sz="2000" dirty="0">
                          <a:effectLst/>
                        </a:rPr>
                        <a:t>Youth Entrepreneurship 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1376">
                <a:tc>
                  <a:txBody>
                    <a:bodyPr/>
                    <a:lstStyle/>
                    <a:p>
                      <a:pPr marL="9525" marR="17018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  <a:tabLst>
                          <a:tab pos="778510" algn="l"/>
                        </a:tabLst>
                      </a:pPr>
                      <a:r>
                        <a:rPr lang="en-ZA" sz="2000" dirty="0">
                          <a:effectLst/>
                        </a:rPr>
                        <a:t>Manufacturing of Electrical Motors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28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r>
              <a:rPr lang="en-US" sz="3200" b="1" dirty="0" smtClean="0"/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SDA (Continued) </a:t>
            </a:r>
            <a:r>
              <a:rPr lang="en-ZA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915585"/>
              </p:ext>
            </p:extLst>
          </p:nvPr>
        </p:nvGraphicFramePr>
        <p:xfrm>
          <a:off x="381000" y="838200"/>
          <a:ext cx="8534400" cy="516432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486400"/>
                <a:gridCol w="3048000"/>
              </a:tblGrid>
              <a:tr h="457200">
                <a:tc>
                  <a:txBody>
                    <a:bodyPr/>
                    <a:lstStyle/>
                    <a:p>
                      <a:r>
                        <a:rPr lang="en-ZA" sz="2400" dirty="0" smtClean="0"/>
                        <a:t>Project </a:t>
                      </a:r>
                      <a:endParaRPr lang="en-ZA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400" dirty="0" smtClean="0"/>
                        <a:t>Budget for 2020-2021</a:t>
                      </a:r>
                      <a:endParaRPr lang="en-ZA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9525" marR="17018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  <a:tabLst>
                          <a:tab pos="778510" algn="l"/>
                        </a:tabLst>
                      </a:pPr>
                      <a:r>
                        <a:rPr lang="en-ZA" sz="2000" dirty="0">
                          <a:effectLst/>
                        </a:rPr>
                        <a:t>Contract management 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rowSpan="12">
                  <a:txBody>
                    <a:bodyPr/>
                    <a:lstStyle/>
                    <a:p>
                      <a:endParaRPr lang="en-ZA" sz="2000" dirty="0" smtClean="0"/>
                    </a:p>
                    <a:p>
                      <a:r>
                        <a:rPr lang="en-ZA" sz="2000" dirty="0" smtClean="0"/>
                        <a:t>Funding to be sourced from external stakeholders </a:t>
                      </a:r>
                    </a:p>
                    <a:p>
                      <a:endParaRPr lang="en-Z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9525" marR="17018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  <a:tabLst>
                          <a:tab pos="778510" algn="l"/>
                        </a:tabLst>
                      </a:pPr>
                      <a:r>
                        <a:rPr lang="en-ZA" sz="2000" dirty="0">
                          <a:effectLst/>
                        </a:rPr>
                        <a:t>VIP sanitation supply 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9525" marR="17018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  <a:tabLst>
                          <a:tab pos="778510" algn="l"/>
                        </a:tabLst>
                      </a:pPr>
                      <a:r>
                        <a:rPr lang="en-ZA" sz="2000" dirty="0">
                          <a:effectLst/>
                        </a:rPr>
                        <a:t>Small Business Support 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ZA" dirty="0"/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9525" marR="17018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  <a:tabLst>
                          <a:tab pos="778510" algn="l"/>
                        </a:tabLst>
                      </a:pPr>
                      <a:r>
                        <a:rPr lang="en-ZA" sz="2000" dirty="0">
                          <a:effectLst/>
                        </a:rPr>
                        <a:t>RAL-MOU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ZA" dirty="0"/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9525" marR="17018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  <a:tabLst>
                          <a:tab pos="778510" algn="l"/>
                        </a:tabLst>
                      </a:pPr>
                      <a:r>
                        <a:rPr lang="en-ZA" sz="2000" dirty="0">
                          <a:effectLst/>
                        </a:rPr>
                        <a:t>BEE Keeping 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ZA" dirty="0"/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9525" marR="17018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  <a:tabLst>
                          <a:tab pos="778510" algn="l"/>
                        </a:tabLst>
                      </a:pPr>
                      <a:r>
                        <a:rPr lang="en-ZA" sz="2000" dirty="0">
                          <a:effectLst/>
                        </a:rPr>
                        <a:t>Skills Development 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ZA" dirty="0"/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9525" marR="17018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  <a:tabLst>
                          <a:tab pos="778510" algn="l"/>
                        </a:tabLst>
                      </a:pPr>
                      <a:r>
                        <a:rPr lang="en-ZA" sz="2000" dirty="0">
                          <a:effectLst/>
                        </a:rPr>
                        <a:t>LED lights manufacturing 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ZA" dirty="0"/>
                    </a:p>
                  </a:txBody>
                  <a:tcPr marL="68580" marR="68580" marT="0" marB="0"/>
                </a:tc>
              </a:tr>
              <a:tr h="627887">
                <a:tc>
                  <a:txBody>
                    <a:bodyPr/>
                    <a:lstStyle/>
                    <a:p>
                      <a:pPr marL="9525" marR="17018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  <a:tabLst>
                          <a:tab pos="778510" algn="l"/>
                        </a:tabLst>
                      </a:pPr>
                      <a:r>
                        <a:rPr lang="en-ZA" sz="2000" dirty="0">
                          <a:effectLst/>
                        </a:rPr>
                        <a:t>Aquaculture farming (Da-Hoop&amp; Flag Boshielo Dams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ZA" dirty="0"/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9525" marR="17018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  <a:tabLst>
                          <a:tab pos="778510" algn="l"/>
                        </a:tabLst>
                      </a:pPr>
                      <a:r>
                        <a:rPr lang="en-ZA" sz="2000" dirty="0">
                          <a:effectLst/>
                        </a:rPr>
                        <a:t>Solar Energy 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ZA" dirty="0"/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9525" marR="17018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  <a:tabLst>
                          <a:tab pos="778510" algn="l"/>
                        </a:tabLst>
                      </a:pPr>
                      <a:r>
                        <a:rPr lang="en-ZA" sz="2000" dirty="0">
                          <a:effectLst/>
                        </a:rPr>
                        <a:t>Marketing brochure &amp;Promotional materials 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9525" marR="17018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  <a:tabLst>
                          <a:tab pos="778510" algn="l"/>
                        </a:tabLst>
                      </a:pPr>
                      <a:r>
                        <a:rPr lang="en-ZA" sz="2000" dirty="0">
                          <a:effectLst/>
                        </a:rPr>
                        <a:t>SDA website development &amp; maintenance 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Z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9525" marR="170180" indent="0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15"/>
                        </a:spcAft>
                        <a:tabLst>
                          <a:tab pos="778510" algn="l"/>
                        </a:tabLst>
                      </a:pPr>
                      <a:r>
                        <a:rPr lang="en-ZA" sz="2000" dirty="0">
                          <a:effectLst/>
                        </a:rPr>
                        <a:t>Stakeholder management </a:t>
                      </a:r>
                      <a:endParaRPr lang="en-ZA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Z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48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 </a:t>
            </a:r>
            <a:r>
              <a:rPr lang="en-Z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INSTITUTIONAL DEVELOPMENT AND ORGANISATIONAL TRANSFORMATION</a:t>
            </a:r>
            <a:endParaRPr lang="en-US" sz="24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8718578"/>
              </p:ext>
            </p:extLst>
          </p:nvPr>
        </p:nvGraphicFramePr>
        <p:xfrm>
          <a:off x="609600" y="1295400"/>
          <a:ext cx="8001000" cy="4582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0"/>
                <a:gridCol w="3505200"/>
              </a:tblGrid>
              <a:tr h="457200">
                <a:tc>
                  <a:txBody>
                    <a:bodyPr/>
                    <a:lstStyle/>
                    <a:p>
                      <a:r>
                        <a:rPr lang="en-ZA" sz="2400" dirty="0" smtClean="0"/>
                        <a:t>Project </a:t>
                      </a:r>
                      <a:endParaRPr lang="en-Z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400" dirty="0" smtClean="0"/>
                        <a:t>Budget for 2020-2021</a:t>
                      </a:r>
                      <a:endParaRPr lang="en-ZA" sz="2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ICT Consumables and Hardware Replacements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R50 000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Software licence</a:t>
                      </a:r>
                      <a:r>
                        <a:rPr lang="en-ZA" sz="2000" baseline="0" dirty="0" smtClean="0">
                          <a:effectLst/>
                        </a:rPr>
                        <a:t> Renewal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R2</a:t>
                      </a:r>
                      <a:r>
                        <a:rPr lang="en-ZA" sz="2000" baseline="0" dirty="0" smtClean="0">
                          <a:effectLst/>
                        </a:rPr>
                        <a:t> 271 000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Labour Relations</a:t>
                      </a:r>
                      <a:r>
                        <a:rPr lang="en-ZA" sz="2000" baseline="0" dirty="0" smtClean="0">
                          <a:effectLst/>
                        </a:rPr>
                        <a:t> Cases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R100 000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Records Management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R400 000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Facility Management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R8 000 000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Facility Maintenance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R400</a:t>
                      </a:r>
                      <a:r>
                        <a:rPr lang="en-ZA" sz="2000" baseline="0" dirty="0" smtClean="0">
                          <a:effectLst/>
                        </a:rPr>
                        <a:t> 316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Council</a:t>
                      </a:r>
                      <a:r>
                        <a:rPr lang="en-ZA" sz="2000" baseline="0" dirty="0" smtClean="0">
                          <a:effectLst/>
                        </a:rPr>
                        <a:t> Chamber Establishment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R3</a:t>
                      </a:r>
                      <a:r>
                        <a:rPr lang="en-ZA" sz="2000" baseline="0" dirty="0" smtClean="0">
                          <a:effectLst/>
                        </a:rPr>
                        <a:t> 500 000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Fleet Maintenance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R390 000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Fleet Monitoring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R34 000 000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Vehicle licencing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R260 000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8492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 </a:t>
            </a:r>
            <a:r>
              <a:rPr lang="en-Z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INSTITUTIONAL DEVELOPMENT AND ORGANISATIONAL TRANSFORMATION Continued</a:t>
            </a:r>
            <a:endParaRPr lang="en-US" sz="24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9727500"/>
              </p:ext>
            </p:extLst>
          </p:nvPr>
        </p:nvGraphicFramePr>
        <p:xfrm>
          <a:off x="381000" y="1295400"/>
          <a:ext cx="8382000" cy="492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57700"/>
                <a:gridCol w="3924300"/>
              </a:tblGrid>
              <a:tr h="370840">
                <a:tc>
                  <a:txBody>
                    <a:bodyPr/>
                    <a:lstStyle/>
                    <a:p>
                      <a:r>
                        <a:rPr lang="en-ZA" sz="2400" dirty="0" smtClean="0"/>
                        <a:t>Project </a:t>
                      </a:r>
                      <a:endParaRPr lang="en-Z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400" dirty="0" smtClean="0"/>
                        <a:t>Budget for 2020-2021</a:t>
                      </a:r>
                      <a:endParaRPr lang="en-ZA" sz="2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Recruitment</a:t>
                      </a:r>
                      <a:r>
                        <a:rPr lang="en-ZA" sz="2000" baseline="0" dirty="0" smtClean="0">
                          <a:effectLst/>
                        </a:rPr>
                        <a:t> and Selection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R100 000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Implementation of WSP / ATR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R500 000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Internal Bursaries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R700</a:t>
                      </a:r>
                      <a:r>
                        <a:rPr lang="en-ZA" sz="2000" baseline="0" dirty="0" smtClean="0">
                          <a:effectLst/>
                        </a:rPr>
                        <a:t>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Employee Sports Programmes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R100 000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Wellness Counselling Programmes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Occupational Health and Safety Programmes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R100 000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Personal Protective Equipment (PPE)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R1</a:t>
                      </a:r>
                      <a:r>
                        <a:rPr lang="en-ZA" sz="2000" baseline="0" dirty="0" smtClean="0">
                          <a:effectLst/>
                        </a:rPr>
                        <a:t> 600 000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Performance </a:t>
                      </a:r>
                      <a:r>
                        <a:rPr lang="en-ZA" sz="2000" dirty="0" err="1" smtClean="0">
                          <a:effectLst/>
                        </a:rPr>
                        <a:t>Lekgotla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R110 880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Review of District</a:t>
                      </a:r>
                      <a:r>
                        <a:rPr lang="en-ZA" sz="2000" baseline="0" dirty="0" smtClean="0">
                          <a:effectLst/>
                        </a:rPr>
                        <a:t> Development Plan (DDP)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R50 000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Facilitate the DDP Rep</a:t>
                      </a:r>
                      <a:r>
                        <a:rPr lang="en-ZA" sz="2000" baseline="0" dirty="0" smtClean="0">
                          <a:effectLst/>
                        </a:rPr>
                        <a:t> Forums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R100 000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1793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1. </a:t>
            </a:r>
            <a:r>
              <a:rPr lang="en-ZA" altLang="en-US" sz="3200" b="1" dirty="0">
                <a:solidFill>
                  <a:prstClr val="black"/>
                </a:solidFill>
                <a:cs typeface="Arial" charset="0"/>
              </a:rPr>
              <a:t>LEGISLATIVE BACKGROUND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612" y="1393754"/>
            <a:ext cx="8229600" cy="4525963"/>
          </a:xfrm>
        </p:spPr>
        <p:txBody>
          <a:bodyPr/>
          <a:lstStyle/>
          <a:p>
            <a:pPr marL="0" lvl="0" indent="0" defTabSz="914400" eaLnBrk="0" fontAlgn="base" hangingPunct="0">
              <a:spcAft>
                <a:spcPct val="0"/>
              </a:spcAft>
              <a:buNone/>
              <a:defRPr/>
            </a:pPr>
            <a:r>
              <a:rPr lang="en-ZA" altLang="en-US" sz="24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Local Government: Municipal Systems Act, 2000 (Act 32 of 2000):</a:t>
            </a:r>
          </a:p>
          <a:p>
            <a:pPr lvl="0" defTabSz="914400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en-ZA" altLang="en-US" sz="24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Section 34 requires that each municipality must annually review its Integrated Development Plan (IDP)</a:t>
            </a:r>
          </a:p>
          <a:p>
            <a:pPr lvl="0" defTabSz="914400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en-ZA" altLang="en-US" sz="24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Section 29 (b) requires that local community be consulted on drafting of the IDP</a:t>
            </a:r>
          </a:p>
          <a:p>
            <a:pPr marL="0" lvl="0" indent="0" defTabSz="914400" eaLnBrk="0" fontAlgn="base" hangingPunct="0">
              <a:spcAft>
                <a:spcPct val="0"/>
              </a:spcAft>
              <a:buNone/>
              <a:defRPr/>
            </a:pPr>
            <a:r>
              <a:rPr lang="en-ZA" altLang="en-US" sz="24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Local Government: Municipal Finance Management Act (MFMA) number 56 of 2003:</a:t>
            </a:r>
          </a:p>
          <a:p>
            <a:pPr lvl="0" defTabSz="914400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en-ZA" altLang="en-US" sz="24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Section 23 (a) requires that the Council must consult the local community on the tabled draft budget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389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 </a:t>
            </a:r>
            <a:r>
              <a:rPr lang="en-Z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INSTITUTIONAL DEVELOPMENT AND ORGANISATIONAL TRANSFORMATION Continued</a:t>
            </a:r>
            <a:endParaRPr lang="en-US" sz="24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915131"/>
              </p:ext>
            </p:extLst>
          </p:nvPr>
        </p:nvGraphicFramePr>
        <p:xfrm>
          <a:off x="381000" y="1295400"/>
          <a:ext cx="8458200" cy="47548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4102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ZA" sz="2400" dirty="0" smtClean="0"/>
                        <a:t>Project </a:t>
                      </a:r>
                      <a:endParaRPr lang="en-Z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400" dirty="0" smtClean="0"/>
                        <a:t>Budget for 2020-2021</a:t>
                      </a:r>
                      <a:endParaRPr lang="en-ZA" sz="2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Conduct</a:t>
                      </a:r>
                      <a:r>
                        <a:rPr lang="en-ZA" sz="2000" baseline="0" dirty="0" smtClean="0">
                          <a:effectLst/>
                        </a:rPr>
                        <a:t> Regularity Audits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R700 000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Monitoring</a:t>
                      </a:r>
                      <a:r>
                        <a:rPr lang="en-ZA" sz="2000" baseline="0" dirty="0" smtClean="0">
                          <a:effectLst/>
                        </a:rPr>
                        <a:t> of Implementation of Auditor General Activities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R5 998 472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Coordination</a:t>
                      </a:r>
                      <a:r>
                        <a:rPr lang="en-ZA" sz="2000" baseline="0" dirty="0" smtClean="0">
                          <a:effectLst/>
                        </a:rPr>
                        <a:t> of Audit Committee and Performance Audit Committee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R500 000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Facilitate</a:t>
                      </a:r>
                      <a:r>
                        <a:rPr lang="en-ZA" sz="2000" baseline="0" dirty="0" smtClean="0">
                          <a:effectLst/>
                        </a:rPr>
                        <a:t> Insurance Coverage for Municipal Assets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R4 500 000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Facilitate Assets Insurance Claims and Payments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R500 000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Manage Security Operations and SLA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R31 799</a:t>
                      </a:r>
                      <a:r>
                        <a:rPr lang="en-ZA" sz="2000" baseline="0" dirty="0" smtClean="0">
                          <a:effectLst/>
                        </a:rPr>
                        <a:t> 876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Facilitate</a:t>
                      </a:r>
                      <a:r>
                        <a:rPr lang="en-ZA" sz="2000" baseline="0" dirty="0" smtClean="0">
                          <a:effectLst/>
                        </a:rPr>
                        <a:t> Anti Fraud and Corruption Hotline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R200 000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Facilitate Risk </a:t>
                      </a:r>
                      <a:r>
                        <a:rPr kumimoji="0" lang="en-ZA" sz="20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Managemet</a:t>
                      </a:r>
                      <a:r>
                        <a:rPr kumimoji="0" lang="en-ZA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 Committee ( RMC) Activities </a:t>
                      </a:r>
                      <a:endParaRPr kumimoji="0" lang="en-Z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R60 000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2379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 </a:t>
            </a:r>
            <a:r>
              <a:rPr lang="en-Z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INSTITUTIONAL DEVELOPMENT AND ORGANISATIONAL TRANSFORMATION Continued</a:t>
            </a:r>
            <a:endParaRPr lang="en-US" sz="24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8267412"/>
              </p:ext>
            </p:extLst>
          </p:nvPr>
        </p:nvGraphicFramePr>
        <p:xfrm>
          <a:off x="381000" y="1295400"/>
          <a:ext cx="8305800" cy="4592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105400"/>
                <a:gridCol w="3200400"/>
              </a:tblGrid>
              <a:tr h="370840">
                <a:tc>
                  <a:txBody>
                    <a:bodyPr/>
                    <a:lstStyle/>
                    <a:p>
                      <a:r>
                        <a:rPr lang="en-ZA" sz="2400" dirty="0" smtClean="0"/>
                        <a:t>Project </a:t>
                      </a:r>
                      <a:endParaRPr lang="en-Z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400" dirty="0" smtClean="0"/>
                        <a:t>Budget for 2020-2021</a:t>
                      </a:r>
                      <a:endParaRPr lang="en-ZA" sz="2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Litigations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R5 000 000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Fora (Speakers,</a:t>
                      </a:r>
                      <a:r>
                        <a:rPr lang="en-ZA" sz="2000" baseline="0" dirty="0" smtClean="0">
                          <a:effectLst/>
                        </a:rPr>
                        <a:t> Chief Whips, Secretariat </a:t>
                      </a:r>
                      <a:r>
                        <a:rPr lang="en-ZA" sz="2000" baseline="0" dirty="0" err="1" smtClean="0">
                          <a:effectLst/>
                        </a:rPr>
                        <a:t>etc</a:t>
                      </a:r>
                      <a:r>
                        <a:rPr lang="en-ZA" sz="2000" baseline="0" dirty="0" smtClean="0">
                          <a:effectLst/>
                        </a:rPr>
                        <a:t>)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R15 500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Public Participation Sessions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R700 000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SODA</a:t>
                      </a:r>
                      <a:r>
                        <a:rPr lang="en-ZA" sz="2000" baseline="0" dirty="0" smtClean="0">
                          <a:effectLst/>
                        </a:rPr>
                        <a:t> and Budget Day 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R250 000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Council and Portfolio</a:t>
                      </a:r>
                      <a:r>
                        <a:rPr lang="en-ZA" sz="2000" baseline="0" dirty="0" smtClean="0">
                          <a:effectLst/>
                        </a:rPr>
                        <a:t> Committee Meetings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R447 950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Study Group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R60 000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Strategic Planning Sessions for Sec 79 Portfolio</a:t>
                      </a:r>
                      <a:r>
                        <a:rPr lang="en-ZA" sz="2000" baseline="0" dirty="0" smtClean="0">
                          <a:effectLst/>
                        </a:rPr>
                        <a:t> Committees and MPAC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R300 000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Training and Development of Councillors</a:t>
                      </a:r>
                      <a:endParaRPr kumimoji="0" lang="en-Z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R200</a:t>
                      </a:r>
                      <a:r>
                        <a:rPr lang="en-ZA" sz="2000" baseline="0" dirty="0" smtClean="0">
                          <a:effectLst/>
                        </a:rPr>
                        <a:t> 000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Council </a:t>
                      </a:r>
                      <a:r>
                        <a:rPr kumimoji="0" lang="en-ZA" sz="20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Whipery</a:t>
                      </a:r>
                      <a:r>
                        <a:rPr kumimoji="0" lang="en-ZA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 Meetings</a:t>
                      </a:r>
                      <a:endParaRPr kumimoji="0" lang="en-Z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R20 000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Working Sessions for Councillors</a:t>
                      </a:r>
                      <a:endParaRPr kumimoji="0" lang="en-Z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R400 000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676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ZA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INSTITUTIONAL DEVELOPMENT AND ORGANISATIONAL TRANSFORMATION Continued</a:t>
            </a:r>
            <a:endParaRPr lang="en-US" sz="24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2481553"/>
              </p:ext>
            </p:extLst>
          </p:nvPr>
        </p:nvGraphicFramePr>
        <p:xfrm>
          <a:off x="533400" y="1295400"/>
          <a:ext cx="8229600" cy="455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1816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ZA" sz="2400" dirty="0" smtClean="0"/>
                        <a:t>Project </a:t>
                      </a:r>
                      <a:endParaRPr lang="en-Z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400" dirty="0" smtClean="0"/>
                        <a:t>Budget for 2020-2021</a:t>
                      </a:r>
                      <a:endParaRPr lang="en-ZA" sz="2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Mayoral Outreaches</a:t>
                      </a:r>
                      <a:r>
                        <a:rPr lang="en-ZA" sz="2000" baseline="0" dirty="0" smtClean="0">
                          <a:effectLst/>
                        </a:rPr>
                        <a:t> and </a:t>
                      </a:r>
                      <a:r>
                        <a:rPr lang="en-ZA" sz="2000" baseline="0" dirty="0" err="1" smtClean="0">
                          <a:effectLst/>
                        </a:rPr>
                        <a:t>Sectoral</a:t>
                      </a:r>
                      <a:r>
                        <a:rPr lang="en-ZA" sz="2000" baseline="0" dirty="0" smtClean="0">
                          <a:effectLst/>
                        </a:rPr>
                        <a:t> engagements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R875 600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Newsletter &amp; Publications 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R500 000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kern="1200" dirty="0" smtClean="0">
                          <a:effectLst/>
                        </a:rPr>
                        <a:t>Media Relations</a:t>
                      </a:r>
                      <a:r>
                        <a:rPr lang="en-ZA" sz="2000" kern="1200" baseline="0" dirty="0" smtClean="0">
                          <a:effectLst/>
                        </a:rPr>
                        <a:t> and Marketing</a:t>
                      </a:r>
                      <a:r>
                        <a:rPr lang="en-ZA" sz="2000" kern="1200" dirty="0" smtClean="0">
                          <a:effectLst/>
                        </a:rPr>
                        <a:t> 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R25 294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Website Management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R89 813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Executive</a:t>
                      </a:r>
                      <a:r>
                        <a:rPr lang="en-ZA" sz="2000" baseline="0" dirty="0" smtClean="0">
                          <a:effectLst/>
                        </a:rPr>
                        <a:t> Support and Traditional Leadership Affairs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R20 000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Special Mayoral Strategic Events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R500 000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Strengthening of Moral Regeneration Movement</a:t>
                      </a:r>
                      <a:r>
                        <a:rPr lang="en-ZA" sz="2000" baseline="0" dirty="0" smtClean="0">
                          <a:effectLst/>
                        </a:rPr>
                        <a:t> Committee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R41 426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Call</a:t>
                      </a:r>
                      <a:r>
                        <a:rPr lang="en-ZA" sz="2000" baseline="0" dirty="0" smtClean="0">
                          <a:effectLst/>
                        </a:rPr>
                        <a:t> Centre Revamping and Maintenance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R100 620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err="1" smtClean="0">
                          <a:effectLst/>
                        </a:rPr>
                        <a:t>Batho</a:t>
                      </a:r>
                      <a:r>
                        <a:rPr lang="en-ZA" sz="2000" dirty="0" smtClean="0">
                          <a:effectLst/>
                        </a:rPr>
                        <a:t> Pele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R52 080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4284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 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ZA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INSTITUTIONAL DEVELOPMENT AND ORGANISATIONAL TRANSFORMATION Continued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2586505"/>
              </p:ext>
            </p:extLst>
          </p:nvPr>
        </p:nvGraphicFramePr>
        <p:xfrm>
          <a:off x="304800" y="1066800"/>
          <a:ext cx="8534400" cy="50241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62600"/>
                <a:gridCol w="2971800"/>
              </a:tblGrid>
              <a:tr h="370840">
                <a:tc>
                  <a:txBody>
                    <a:bodyPr/>
                    <a:lstStyle/>
                    <a:p>
                      <a:r>
                        <a:rPr lang="en-ZA" sz="2400" dirty="0" smtClean="0"/>
                        <a:t>Project </a:t>
                      </a:r>
                      <a:endParaRPr lang="en-Z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400" dirty="0" smtClean="0"/>
                        <a:t>Budget for 2020-2021</a:t>
                      </a:r>
                      <a:endParaRPr lang="en-ZA" sz="2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SODA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R350 000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1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Aged care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R44</a:t>
                      </a:r>
                      <a:r>
                        <a:rPr lang="en-ZA" sz="2000" baseline="0" dirty="0" smtClean="0">
                          <a:effectLst/>
                        </a:rPr>
                        <a:t> 860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Children’s </a:t>
                      </a:r>
                      <a:r>
                        <a:rPr lang="en-ZA" sz="2000" dirty="0" smtClean="0">
                          <a:effectLst/>
                        </a:rPr>
                        <a:t>Care</a:t>
                      </a:r>
                      <a:r>
                        <a:rPr lang="en-ZA" sz="2000" dirty="0">
                          <a:effectLst/>
                        </a:rPr>
                        <a:t> 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R31 628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Woman Development Initiative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R51 080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People with disability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R51 080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Cultural Heritage Celebrations  and Language Promotions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R261 188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Coordination of health calendar days activities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R41 080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54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Coordination of District Health Council Programmes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R20 000</a:t>
                      </a:r>
                      <a:endParaRPr lang="en-ZA" sz="2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Coordination of District AIDS Council Programmes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ZA" sz="2000" dirty="0" smtClean="0"/>
                        <a:t>R61</a:t>
                      </a:r>
                      <a:r>
                        <a:rPr lang="en-ZA" sz="2000" baseline="0" dirty="0" smtClean="0"/>
                        <a:t> 08</a:t>
                      </a:r>
                      <a:r>
                        <a:rPr lang="en-ZA" sz="2000" dirty="0" smtClean="0"/>
                        <a:t>0 </a:t>
                      </a:r>
                      <a:endParaRPr lang="en-ZA" sz="2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Youth Opportunities Expo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R105 400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Facilitation of Mayoral Sports activities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 smtClean="0">
                          <a:effectLst/>
                        </a:rPr>
                        <a:t>R189 720</a:t>
                      </a:r>
                      <a:endParaRPr lang="en-ZA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2240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 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ZA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VIABILITY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0630632"/>
              </p:ext>
            </p:extLst>
          </p:nvPr>
        </p:nvGraphicFramePr>
        <p:xfrm>
          <a:off x="533400" y="990600"/>
          <a:ext cx="8229600" cy="480059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72000"/>
                <a:gridCol w="3657600"/>
              </a:tblGrid>
              <a:tr h="837027">
                <a:tc>
                  <a:txBody>
                    <a:bodyPr/>
                    <a:lstStyle/>
                    <a:p>
                      <a:r>
                        <a:rPr lang="en-ZA" sz="2800" dirty="0" smtClean="0"/>
                        <a:t>Project </a:t>
                      </a:r>
                      <a:endParaRPr lang="en-Z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800" dirty="0" smtClean="0"/>
                        <a:t>Budget for 2020-2021</a:t>
                      </a:r>
                      <a:endParaRPr lang="en-ZA" sz="2800" dirty="0"/>
                    </a:p>
                  </a:txBody>
                  <a:tcPr/>
                </a:tc>
              </a:tr>
              <a:tr h="1585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800" dirty="0" smtClean="0">
                          <a:effectLst/>
                        </a:rPr>
                        <a:t>Identification of Potential Areas to be Billed</a:t>
                      </a:r>
                      <a:endParaRPr lang="en-ZA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800" dirty="0" smtClean="0">
                          <a:effectLst/>
                        </a:rPr>
                        <a:t>R9 834 114</a:t>
                      </a:r>
                      <a:endParaRPr lang="en-ZA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927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800" dirty="0" smtClean="0">
                          <a:effectLst/>
                        </a:rPr>
                        <a:t>Improve Collection Rate</a:t>
                      </a:r>
                      <a:endParaRPr lang="en-ZA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800" dirty="0" smtClean="0">
                          <a:effectLst/>
                        </a:rPr>
                        <a:t>R3 000 000</a:t>
                      </a:r>
                      <a:endParaRPr lang="en-ZA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85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800" dirty="0" smtClean="0">
                          <a:effectLst/>
                        </a:rPr>
                        <a:t>Manual GRAP</a:t>
                      </a:r>
                      <a:r>
                        <a:rPr lang="en-ZA" sz="2800" baseline="0" dirty="0" smtClean="0">
                          <a:effectLst/>
                        </a:rPr>
                        <a:t> Compliant Fixed Assets Register (FAR)</a:t>
                      </a:r>
                      <a:endParaRPr lang="en-ZA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800" dirty="0" smtClean="0">
                          <a:effectLst/>
                        </a:rPr>
                        <a:t>R2</a:t>
                      </a:r>
                      <a:r>
                        <a:rPr lang="en-ZA" sz="2800" baseline="0" dirty="0" smtClean="0">
                          <a:effectLst/>
                        </a:rPr>
                        <a:t> 108 000 </a:t>
                      </a:r>
                      <a:endParaRPr lang="en-ZA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7568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ZA" alt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ZA" altLang="en-US" sz="4000" b="1" dirty="0" smtClean="0">
                <a:cs typeface="Arial" panose="020B0604020202020204" pitchFamily="34" charset="0"/>
              </a:rPr>
              <a:t>DRAFT </a:t>
            </a:r>
            <a:r>
              <a:rPr lang="en-ZA" altLang="en-US" sz="4000" b="1" dirty="0">
                <a:cs typeface="Arial" panose="020B0604020202020204" pitchFamily="34" charset="0"/>
              </a:rPr>
              <a:t>BUDGET </a:t>
            </a:r>
            <a:r>
              <a:rPr lang="en-ZA" altLang="en-US" sz="4000" b="1" dirty="0" smtClean="0">
                <a:cs typeface="Arial" panose="020B0604020202020204" pitchFamily="34" charset="0"/>
              </a:rPr>
              <a:t>2020/2021</a:t>
            </a:r>
            <a:endParaRPr lang="en-ZA" altLang="en-US" sz="4000" b="1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73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04800"/>
            <a:ext cx="6172200" cy="594122"/>
          </a:xfrm>
        </p:spPr>
        <p:txBody>
          <a:bodyPr/>
          <a:lstStyle/>
          <a:p>
            <a:r>
              <a:rPr lang="en-ZA" alt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UNDERLYING BUDGET PRINCIPLES FOR 2020/2021</a:t>
            </a:r>
            <a:br>
              <a:rPr lang="en-ZA" altLang="en-US" sz="2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ZA" altLang="en-US" sz="2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/>
              <a:t> </a:t>
            </a:r>
            <a:endParaRPr lang="en-US" sz="21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382000" cy="4343400"/>
          </a:xfrm>
        </p:spPr>
        <p:txBody>
          <a:bodyPr/>
          <a:lstStyle/>
          <a:p>
            <a:pPr algn="just"/>
            <a:r>
              <a:rPr lang="en-ZA" altLang="en-US" sz="2800" dirty="0">
                <a:cs typeface="Arial" panose="020B0604020202020204" pitchFamily="34" charset="0"/>
              </a:rPr>
              <a:t>To eliminate budget deficit and ensure that the budget is cash </a:t>
            </a:r>
            <a:r>
              <a:rPr lang="en-ZA" altLang="en-US" sz="2800" dirty="0" smtClean="0">
                <a:cs typeface="Arial" panose="020B0604020202020204" pitchFamily="34" charset="0"/>
              </a:rPr>
              <a:t>backed. </a:t>
            </a:r>
          </a:p>
          <a:p>
            <a:pPr marL="0" indent="0" algn="just">
              <a:buNone/>
            </a:pPr>
            <a:endParaRPr lang="en-ZA" altLang="en-US" sz="2800" dirty="0">
              <a:cs typeface="Arial" panose="020B0604020202020204" pitchFamily="34" charset="0"/>
            </a:endParaRPr>
          </a:p>
          <a:p>
            <a:pPr algn="just"/>
            <a:r>
              <a:rPr lang="en-ZA" altLang="en-US" sz="2800" dirty="0">
                <a:cs typeface="Arial" panose="020B0604020202020204" pitchFamily="34" charset="0"/>
              </a:rPr>
              <a:t>Prioritise key services for provision of water and sanitation as well as funding contractual </a:t>
            </a:r>
            <a:r>
              <a:rPr lang="en-ZA" altLang="en-US" sz="2800" dirty="0" smtClean="0">
                <a:cs typeface="Arial" panose="020B0604020202020204" pitchFamily="34" charset="0"/>
              </a:rPr>
              <a:t>obligations.</a:t>
            </a:r>
          </a:p>
          <a:p>
            <a:pPr marL="0" indent="0" algn="just">
              <a:buNone/>
            </a:pPr>
            <a:endParaRPr lang="en-ZA" altLang="en-US" sz="2800" dirty="0">
              <a:cs typeface="Arial" panose="020B0604020202020204" pitchFamily="34" charset="0"/>
            </a:endParaRPr>
          </a:p>
          <a:p>
            <a:pPr algn="just"/>
            <a:r>
              <a:rPr lang="en-ZA" altLang="en-US" sz="2800" dirty="0">
                <a:cs typeface="Arial" panose="020B0604020202020204" pitchFamily="34" charset="0"/>
              </a:rPr>
              <a:t>Only critical posts to be filled in order to manage and stabilise personnel costs and keep the costs  42% to total operating </a:t>
            </a:r>
            <a:r>
              <a:rPr lang="en-ZA" altLang="en-US" sz="2800" dirty="0" smtClean="0">
                <a:cs typeface="Arial" panose="020B0604020202020204" pitchFamily="34" charset="0"/>
              </a:rPr>
              <a:t>expenditure.</a:t>
            </a:r>
            <a:endParaRPr lang="en-ZA" altLang="en-US" sz="2800" dirty="0">
              <a:cs typeface="Arial" panose="020B0604020202020204" pitchFamily="34" charset="0"/>
            </a:endParaRPr>
          </a:p>
          <a:p>
            <a:pPr marL="0" indent="0" algn="ctr" defTabSz="685800" fontAlgn="base">
              <a:spcBef>
                <a:spcPct val="0"/>
              </a:spcBef>
              <a:spcAft>
                <a:spcPct val="0"/>
              </a:spcAft>
              <a:buNone/>
            </a:pPr>
            <a:endParaRPr lang="en-ZA" altLang="en-US" sz="28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356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533400"/>
            <a:ext cx="6172200" cy="594122"/>
          </a:xfrm>
        </p:spPr>
        <p:txBody>
          <a:bodyPr/>
          <a:lstStyle/>
          <a:p>
            <a:r>
              <a:rPr lang="en-ZA" alt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UNDERLYING BUDGET PRINCIPLES FOR 2020/2021 </a:t>
            </a:r>
            <a:r>
              <a:rPr lang="en-ZA" altLang="en-US" sz="2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Continued</a:t>
            </a:r>
            <a:r>
              <a:rPr lang="en-ZA" altLang="en-US" sz="21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/>
              <a:t> </a:t>
            </a:r>
            <a:endParaRPr lang="en-US" sz="21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534400" cy="3733801"/>
          </a:xfrm>
        </p:spPr>
        <p:txBody>
          <a:bodyPr/>
          <a:lstStyle/>
          <a:p>
            <a:pPr algn="just"/>
            <a:r>
              <a:rPr lang="en-ZA" altLang="en-US" sz="2800" dirty="0">
                <a:cs typeface="Arial" panose="020B0604020202020204" pitchFamily="34" charset="0"/>
              </a:rPr>
              <a:t>Implement cost reflective tariffs in order to reduce reliance on government subsidies and </a:t>
            </a:r>
            <a:r>
              <a:rPr lang="en-ZA" altLang="en-US" sz="2800" dirty="0" smtClean="0">
                <a:cs typeface="Arial" panose="020B0604020202020204" pitchFamily="34" charset="0"/>
              </a:rPr>
              <a:t>grants.</a:t>
            </a:r>
            <a:endParaRPr lang="en-ZA" altLang="en-US" sz="2800" dirty="0">
              <a:cs typeface="Arial" panose="020B0604020202020204" pitchFamily="34" charset="0"/>
            </a:endParaRPr>
          </a:p>
          <a:p>
            <a:pPr algn="just"/>
            <a:r>
              <a:rPr lang="en-ZA" altLang="en-US" sz="2800" dirty="0">
                <a:cs typeface="Arial" panose="020B0604020202020204" pitchFamily="34" charset="0"/>
              </a:rPr>
              <a:t>Take into account national imperatives such as </a:t>
            </a:r>
            <a:r>
              <a:rPr lang="en-ZA" altLang="en-US" sz="2800" dirty="0" err="1">
                <a:cs typeface="Arial" panose="020B0604020202020204" pitchFamily="34" charset="0"/>
              </a:rPr>
              <a:t>mSCOA</a:t>
            </a:r>
            <a:r>
              <a:rPr lang="en-ZA" altLang="en-US" sz="2800" dirty="0">
                <a:cs typeface="Arial" panose="020B0604020202020204" pitchFamily="34" charset="0"/>
              </a:rPr>
              <a:t> and budgeting for asset maintenance and </a:t>
            </a:r>
            <a:r>
              <a:rPr lang="en-ZA" altLang="en-US" sz="2800" dirty="0" smtClean="0">
                <a:cs typeface="Arial" panose="020B0604020202020204" pitchFamily="34" charset="0"/>
              </a:rPr>
              <a:t>refurbishment. </a:t>
            </a:r>
            <a:endParaRPr lang="en-ZA" altLang="en-US" sz="2800" dirty="0">
              <a:cs typeface="Arial" panose="020B0604020202020204" pitchFamily="34" charset="0"/>
            </a:endParaRPr>
          </a:p>
          <a:p>
            <a:pPr algn="just"/>
            <a:r>
              <a:rPr lang="en-ZA" altLang="en-US" sz="2800" dirty="0">
                <a:cs typeface="Arial" panose="020B0604020202020204" pitchFamily="34" charset="0"/>
              </a:rPr>
              <a:t>Reduce spending on non priority spending including overtime, travelling costs, security and fleet </a:t>
            </a:r>
            <a:r>
              <a:rPr lang="en-ZA" altLang="en-US" sz="2800" dirty="0" smtClean="0">
                <a:cs typeface="Arial" panose="020B0604020202020204" pitchFamily="34" charset="0"/>
              </a:rPr>
              <a:t>management.</a:t>
            </a:r>
            <a:endParaRPr lang="en-ZA" altLang="en-US" sz="2800" dirty="0">
              <a:cs typeface="Arial" panose="020B0604020202020204" pitchFamily="34" charset="0"/>
            </a:endParaRPr>
          </a:p>
          <a:p>
            <a:pPr marL="0" indent="0" algn="ctr" defTabSz="685800" fontAlgn="base">
              <a:spcBef>
                <a:spcPct val="0"/>
              </a:spcBef>
              <a:spcAft>
                <a:spcPct val="0"/>
              </a:spcAft>
              <a:buNone/>
            </a:pPr>
            <a:endParaRPr lang="en-ZA" altLang="en-US" sz="28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636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81000"/>
            <a:ext cx="6172200" cy="594122"/>
          </a:xfrm>
        </p:spPr>
        <p:txBody>
          <a:bodyPr/>
          <a:lstStyle/>
          <a:p>
            <a:r>
              <a:rPr lang="en-ZA" alt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MUNICIPAL REVENUE </a:t>
            </a:r>
            <a:r>
              <a:rPr lang="en-ZA" altLang="en-US" sz="2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4800600"/>
          </a:xfrm>
        </p:spPr>
        <p:txBody>
          <a:bodyPr/>
          <a:lstStyle/>
          <a:p>
            <a:pPr marL="0" indent="0" algn="ctr" defTabSz="685800" fontAlgn="base">
              <a:spcBef>
                <a:spcPct val="0"/>
              </a:spcBef>
              <a:spcAft>
                <a:spcPct val="0"/>
              </a:spcAft>
              <a:buNone/>
            </a:pPr>
            <a:endParaRPr lang="en-ZA" altLang="en-US" sz="3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ZA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The total operating revenue for 2020/21 financial year totals to </a:t>
            </a:r>
            <a:r>
              <a:rPr lang="en-ZA" alt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R1,147billion</a:t>
            </a:r>
            <a:r>
              <a:rPr lang="en-ZA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which </a:t>
            </a:r>
            <a:r>
              <a:rPr lang="en-Z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increases </a:t>
            </a:r>
            <a:r>
              <a:rPr lang="en-ZA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ZA" alt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R1,138billion</a:t>
            </a:r>
            <a:r>
              <a:rPr lang="en-ZA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in the 2022/23 financial </a:t>
            </a:r>
            <a:r>
              <a:rPr lang="en-Z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year. </a:t>
            </a:r>
          </a:p>
          <a:p>
            <a:pPr marL="0" indent="0" algn="just">
              <a:buNone/>
            </a:pPr>
            <a:endParaRPr lang="en-ZA" alt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ZA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The capital revenue for the 2020/21 is budgeted at </a:t>
            </a:r>
            <a:r>
              <a:rPr lang="en-ZA" alt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R586,6million </a:t>
            </a:r>
            <a:r>
              <a:rPr lang="en-ZA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and will </a:t>
            </a:r>
            <a:r>
              <a:rPr lang="en-Z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increase </a:t>
            </a:r>
            <a:r>
              <a:rPr lang="en-ZA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ZA" alt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R717,8million</a:t>
            </a:r>
            <a:r>
              <a:rPr lang="en-Z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ZA" altLang="en-US" sz="3000" dirty="0">
                <a:latin typeface="Arial" panose="020B0604020202020204" pitchFamily="34" charset="0"/>
                <a:cs typeface="Arial" panose="020B0604020202020204" pitchFamily="34" charset="0"/>
              </a:rPr>
              <a:t>in the 2022/23 financial </a:t>
            </a:r>
            <a:r>
              <a:rPr lang="en-Z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year.</a:t>
            </a:r>
            <a:endParaRPr lang="en-ZA" alt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defTabSz="685800" fontAlgn="base">
              <a:spcBef>
                <a:spcPct val="0"/>
              </a:spcBef>
              <a:spcAft>
                <a:spcPct val="0"/>
              </a:spcAft>
              <a:buNone/>
            </a:pPr>
            <a:endParaRPr lang="en-ZA" altLang="en-US" sz="3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56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1063228"/>
            <a:ext cx="6172200" cy="594122"/>
          </a:xfrm>
        </p:spPr>
        <p:txBody>
          <a:bodyPr/>
          <a:lstStyle/>
          <a:p>
            <a:r>
              <a:rPr lang="en-ZA" alt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REVENUE BUDGET 2020/2021</a:t>
            </a:r>
            <a:r>
              <a:rPr lang="en-ZA" altLang="en-US" sz="2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/>
              <a:t> </a:t>
            </a:r>
            <a:endParaRPr lang="en-US" sz="21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254" y="1714501"/>
            <a:ext cx="6172200" cy="3394472"/>
          </a:xfrm>
        </p:spPr>
        <p:txBody>
          <a:bodyPr/>
          <a:lstStyle/>
          <a:p>
            <a:pPr marL="0" indent="0" algn="ctr" defTabSz="685800" fontAlgn="base">
              <a:spcBef>
                <a:spcPct val="0"/>
              </a:spcBef>
              <a:spcAft>
                <a:spcPct val="0"/>
              </a:spcAft>
              <a:buNone/>
            </a:pPr>
            <a:endParaRPr lang="en-ZA" altLang="en-US" sz="27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638033"/>
              </p:ext>
            </p:extLst>
          </p:nvPr>
        </p:nvGraphicFramePr>
        <p:xfrm>
          <a:off x="304800" y="1543050"/>
          <a:ext cx="8534400" cy="420432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953000"/>
                <a:gridCol w="3581400"/>
              </a:tblGrid>
              <a:tr h="781718">
                <a:tc>
                  <a:txBody>
                    <a:bodyPr/>
                    <a:lstStyle/>
                    <a:p>
                      <a:r>
                        <a:rPr lang="en-ZA" sz="2100" dirty="0" smtClean="0"/>
                        <a:t>Description</a:t>
                      </a:r>
                      <a:endParaRPr lang="en-ZA" sz="2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78" marR="68578" marT="34291" marB="34291"/>
                </a:tc>
                <a:tc>
                  <a:txBody>
                    <a:bodyPr/>
                    <a:lstStyle/>
                    <a:p>
                      <a:r>
                        <a:rPr lang="en-ZA" sz="2100" dirty="0" smtClean="0"/>
                        <a:t>Allocation</a:t>
                      </a:r>
                      <a:endParaRPr lang="en-ZA" sz="2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78" marR="68578" marT="34291" marB="34291"/>
                </a:tc>
              </a:tr>
              <a:tr h="810668">
                <a:tc>
                  <a:txBody>
                    <a:bodyPr/>
                    <a:lstStyle/>
                    <a:p>
                      <a:pPr algn="l" fontAlgn="b"/>
                      <a:r>
                        <a:rPr lang="en-ZA" sz="2800" u="none" strike="noStrike" dirty="0">
                          <a:effectLst/>
                          <a:latin typeface="+mn-lt"/>
                        </a:rPr>
                        <a:t>Total Operating Revenue</a:t>
                      </a:r>
                      <a:endParaRPr lang="en-ZA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800" u="none" strike="noStrike" dirty="0" smtClean="0">
                          <a:effectLst/>
                          <a:latin typeface="+mn-lt"/>
                        </a:rPr>
                        <a:t>R1 050 735 814</a:t>
                      </a:r>
                      <a:endParaRPr lang="en-ZA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441013">
                <a:tc>
                  <a:txBody>
                    <a:bodyPr/>
                    <a:lstStyle/>
                    <a:p>
                      <a:endParaRPr lang="en-ZA" sz="28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800" u="none" strike="noStrike" dirty="0">
                          <a:effectLst/>
                          <a:latin typeface="+mn-lt"/>
                        </a:rPr>
                        <a:t>   </a:t>
                      </a:r>
                      <a:endParaRPr lang="en-ZA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</a:tr>
              <a:tr h="810668">
                <a:tc>
                  <a:txBody>
                    <a:bodyPr/>
                    <a:lstStyle/>
                    <a:p>
                      <a:pPr algn="l" fontAlgn="b"/>
                      <a:r>
                        <a:rPr lang="en-ZA" sz="2800" u="none" strike="noStrike" dirty="0">
                          <a:effectLst/>
                          <a:latin typeface="+mn-lt"/>
                        </a:rPr>
                        <a:t>Total Capital Revenue</a:t>
                      </a:r>
                      <a:endParaRPr lang="en-ZA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800" u="none" strike="noStrike" dirty="0" smtClean="0">
                          <a:effectLst/>
                          <a:latin typeface="+mn-lt"/>
                        </a:rPr>
                        <a:t>R 586 586 000</a:t>
                      </a:r>
                      <a:endParaRPr lang="en-ZA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441013">
                <a:tc>
                  <a:txBody>
                    <a:bodyPr/>
                    <a:lstStyle/>
                    <a:p>
                      <a:endParaRPr lang="en-ZA" sz="28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ZA" sz="28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810668">
                <a:tc>
                  <a:txBody>
                    <a:bodyPr/>
                    <a:lstStyle/>
                    <a:p>
                      <a:pPr algn="l" fontAlgn="b"/>
                      <a:r>
                        <a:rPr lang="en-ZA" sz="2800" u="none" strike="noStrike" dirty="0">
                          <a:effectLst/>
                          <a:latin typeface="+mn-lt"/>
                        </a:rPr>
                        <a:t>TOTAL  REVENUE BUDGET</a:t>
                      </a:r>
                      <a:endParaRPr lang="en-ZA" sz="2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800" u="none" strike="noStrike" dirty="0" smtClean="0">
                          <a:effectLst/>
                          <a:latin typeface="+mn-lt"/>
                        </a:rPr>
                        <a:t>R 1</a:t>
                      </a:r>
                      <a:r>
                        <a:rPr lang="en-ZA" sz="2800" u="none" strike="noStrike" baseline="0" dirty="0" smtClean="0">
                          <a:effectLst/>
                          <a:latin typeface="+mn-lt"/>
                        </a:rPr>
                        <a:t> 637 321 814</a:t>
                      </a:r>
                      <a:endParaRPr lang="en-ZA" sz="2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400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1. </a:t>
            </a:r>
            <a:r>
              <a:rPr lang="en-ZA" altLang="en-US" sz="3200" b="1" dirty="0" smtClean="0">
                <a:solidFill>
                  <a:prstClr val="black"/>
                </a:solidFill>
                <a:cs typeface="Arial" charset="0"/>
              </a:rPr>
              <a:t>LEGISLATIVE BACKGROUND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612" y="1393754"/>
            <a:ext cx="8229600" cy="4525963"/>
          </a:xfrm>
        </p:spPr>
        <p:txBody>
          <a:bodyPr/>
          <a:lstStyle/>
          <a:p>
            <a:pPr lvl="0" algn="just" defTabSz="9144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en-US" sz="2800" dirty="0" smtClean="0">
                <a:solidFill>
                  <a:prstClr val="black"/>
                </a:solidFill>
              </a:rPr>
              <a:t>The District Municipality has developed a draft District Development Plan / One Plan in line with the announcement made by </a:t>
            </a:r>
            <a:r>
              <a:rPr lang="en-GB" altLang="en-US" sz="2800" dirty="0">
                <a:solidFill>
                  <a:prstClr val="black"/>
                </a:solidFill>
              </a:rPr>
              <a:t>the </a:t>
            </a:r>
            <a:r>
              <a:rPr lang="en-GB" altLang="en-US" sz="2800" dirty="0" smtClean="0">
                <a:solidFill>
                  <a:prstClr val="black"/>
                </a:solidFill>
              </a:rPr>
              <a:t>President in 2019, that planning for service delivery should hence forth be consolidated at district level.</a:t>
            </a:r>
          </a:p>
          <a:p>
            <a:pPr lvl="0" algn="just" defTabSz="9144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en-US" sz="2800" dirty="0" smtClean="0">
                <a:solidFill>
                  <a:prstClr val="black"/>
                </a:solidFill>
              </a:rPr>
              <a:t>The District Development Plan aims </a:t>
            </a:r>
            <a:r>
              <a:rPr lang="en-GB" altLang="en-US" sz="2800" dirty="0">
                <a:solidFill>
                  <a:prstClr val="black"/>
                </a:solidFill>
              </a:rPr>
              <a:t>to encourage better coordination and cooperation in government to improve coherence in planning and implementation across all spheres of governance.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602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6172200" cy="594122"/>
          </a:xfrm>
        </p:spPr>
        <p:txBody>
          <a:bodyPr/>
          <a:lstStyle/>
          <a:p>
            <a:r>
              <a:rPr lang="en-ZA" alt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CAPITAL EXPENDITURE </a:t>
            </a:r>
            <a:r>
              <a:rPr lang="en-ZA" altLang="en-US" sz="2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686800" cy="4800600"/>
          </a:xfrm>
        </p:spPr>
        <p:txBody>
          <a:bodyPr/>
          <a:lstStyle/>
          <a:p>
            <a:pPr algn="just"/>
            <a:r>
              <a:rPr lang="en-ZA" altLang="en-US" sz="3000" dirty="0" smtClean="0">
                <a:cs typeface="Arial" panose="020B0604020202020204" pitchFamily="34" charset="0"/>
              </a:rPr>
              <a:t>The </a:t>
            </a:r>
            <a:r>
              <a:rPr lang="en-ZA" altLang="en-US" sz="3000" dirty="0">
                <a:cs typeface="Arial" panose="020B0604020202020204" pitchFamily="34" charset="0"/>
              </a:rPr>
              <a:t>total capital expenditure from grants for 2020/2021 is </a:t>
            </a:r>
            <a:r>
              <a:rPr lang="en-ZA" altLang="en-US" sz="3000" b="1" dirty="0">
                <a:cs typeface="Arial" panose="020B0604020202020204" pitchFamily="34" charset="0"/>
              </a:rPr>
              <a:t>R586,6million</a:t>
            </a:r>
            <a:r>
              <a:rPr lang="en-ZA" altLang="en-US" sz="3000" dirty="0">
                <a:cs typeface="Arial" panose="020B0604020202020204" pitchFamily="34" charset="0"/>
              </a:rPr>
              <a:t>; SDM capital expenditure is </a:t>
            </a:r>
            <a:r>
              <a:rPr lang="en-ZA" altLang="en-US" sz="3000" b="1" dirty="0">
                <a:cs typeface="Arial" panose="020B0604020202020204" pitchFamily="34" charset="0"/>
              </a:rPr>
              <a:t>R3,5million</a:t>
            </a:r>
            <a:r>
              <a:rPr lang="en-ZA" altLang="en-US" sz="3000" dirty="0">
                <a:cs typeface="Arial" panose="020B0604020202020204" pitchFamily="34" charset="0"/>
              </a:rPr>
              <a:t> totalling to </a:t>
            </a:r>
            <a:r>
              <a:rPr lang="en-ZA" altLang="en-US" sz="3000" b="1" dirty="0">
                <a:cs typeface="Arial" panose="020B0604020202020204" pitchFamily="34" charset="0"/>
              </a:rPr>
              <a:t>R590million</a:t>
            </a:r>
            <a:r>
              <a:rPr lang="en-ZA" altLang="en-US" sz="3000" dirty="0">
                <a:cs typeface="Arial" panose="020B0604020202020204" pitchFamily="34" charset="0"/>
              </a:rPr>
              <a:t> increasing to </a:t>
            </a:r>
            <a:r>
              <a:rPr lang="en-ZA" altLang="en-US" sz="3000" b="1" dirty="0">
                <a:cs typeface="Arial" panose="020B0604020202020204" pitchFamily="34" charset="0"/>
              </a:rPr>
              <a:t>R818,5million</a:t>
            </a:r>
            <a:r>
              <a:rPr lang="en-ZA" altLang="en-US" sz="3000" dirty="0">
                <a:cs typeface="Arial" panose="020B0604020202020204" pitchFamily="34" charset="0"/>
              </a:rPr>
              <a:t> in the 2021/22 financial year and then decreasing to </a:t>
            </a:r>
            <a:r>
              <a:rPr lang="en-ZA" altLang="en-US" sz="3000" b="1" dirty="0" smtClean="0">
                <a:cs typeface="Arial" panose="020B0604020202020204" pitchFamily="34" charset="0"/>
              </a:rPr>
              <a:t>R717,8million</a:t>
            </a:r>
            <a:r>
              <a:rPr lang="en-ZA" altLang="en-US" sz="3000" dirty="0" smtClean="0">
                <a:cs typeface="Arial" panose="020B0604020202020204" pitchFamily="34" charset="0"/>
              </a:rPr>
              <a:t> </a:t>
            </a:r>
            <a:r>
              <a:rPr lang="en-ZA" altLang="en-US" sz="3000" dirty="0">
                <a:cs typeface="Arial" panose="020B0604020202020204" pitchFamily="34" charset="0"/>
              </a:rPr>
              <a:t>in the 2022/23 financial </a:t>
            </a:r>
            <a:r>
              <a:rPr lang="en-ZA" altLang="en-US" sz="3000" dirty="0" smtClean="0">
                <a:cs typeface="Arial" panose="020B0604020202020204" pitchFamily="34" charset="0"/>
              </a:rPr>
              <a:t>year. </a:t>
            </a:r>
            <a:endParaRPr lang="en-ZA" altLang="en-US" sz="3000" dirty="0" smtClean="0">
              <a:cs typeface="Arial" panose="020B0604020202020204" pitchFamily="34" charset="0"/>
            </a:endParaRPr>
          </a:p>
          <a:p>
            <a:pPr algn="just"/>
            <a:endParaRPr lang="en-ZA" altLang="en-US" sz="3000" dirty="0">
              <a:cs typeface="Arial" panose="020B0604020202020204" pitchFamily="34" charset="0"/>
            </a:endParaRPr>
          </a:p>
          <a:p>
            <a:pPr algn="just"/>
            <a:r>
              <a:rPr lang="en-ZA" altLang="en-US" sz="3000" dirty="0">
                <a:cs typeface="Arial" panose="020B0604020202020204" pitchFamily="34" charset="0"/>
              </a:rPr>
              <a:t>The capital expenditure will be funded from the following </a:t>
            </a:r>
            <a:r>
              <a:rPr lang="en-ZA" altLang="en-US" sz="3000" dirty="0" smtClean="0">
                <a:cs typeface="Arial" panose="020B0604020202020204" pitchFamily="34" charset="0"/>
              </a:rPr>
              <a:t>sources:</a:t>
            </a:r>
            <a:endParaRPr lang="en-ZA" altLang="en-US" sz="300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000" dirty="0" smtClean="0"/>
          </a:p>
          <a:p>
            <a:pPr marL="0" indent="0">
              <a:buNone/>
            </a:pPr>
            <a:endParaRPr lang="en-US" sz="3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245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6172200" cy="594122"/>
          </a:xfrm>
        </p:spPr>
        <p:txBody>
          <a:bodyPr/>
          <a:lstStyle/>
          <a:p>
            <a:r>
              <a:rPr lang="en-ZA" alt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CAPITAL EXPENDITURE SOURCES 2020/2021 </a:t>
            </a:r>
            <a:r>
              <a:rPr lang="en-ZA" altLang="en-US" sz="2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/>
              <a:t> </a:t>
            </a:r>
            <a:endParaRPr lang="en-US" sz="21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254" y="1714501"/>
            <a:ext cx="6172200" cy="3394472"/>
          </a:xfrm>
        </p:spPr>
        <p:txBody>
          <a:bodyPr/>
          <a:lstStyle/>
          <a:p>
            <a:pPr marL="0" indent="0" algn="ctr" defTabSz="685800" fontAlgn="base">
              <a:spcBef>
                <a:spcPct val="0"/>
              </a:spcBef>
              <a:spcAft>
                <a:spcPct val="0"/>
              </a:spcAft>
              <a:buNone/>
            </a:pPr>
            <a:endParaRPr lang="en-ZA" altLang="en-US" sz="27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725564"/>
              </p:ext>
            </p:extLst>
          </p:nvPr>
        </p:nvGraphicFramePr>
        <p:xfrm>
          <a:off x="457200" y="990600"/>
          <a:ext cx="8229600" cy="447675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97200"/>
                <a:gridCol w="3082834"/>
                <a:gridCol w="2149566"/>
              </a:tblGrid>
              <a:tr h="532004">
                <a:tc>
                  <a:txBody>
                    <a:bodyPr/>
                    <a:lstStyle/>
                    <a:p>
                      <a:r>
                        <a:rPr lang="en-ZA" sz="1800" dirty="0" smtClean="0"/>
                        <a:t>Description</a:t>
                      </a:r>
                      <a:endParaRPr lang="en-ZA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4" marB="34294"/>
                </a:tc>
                <a:tc>
                  <a:txBody>
                    <a:bodyPr/>
                    <a:lstStyle/>
                    <a:p>
                      <a:r>
                        <a:rPr lang="en-ZA" sz="1800" dirty="0" smtClean="0"/>
                        <a:t>Allocation</a:t>
                      </a:r>
                      <a:r>
                        <a:rPr lang="en-ZA" sz="1800" baseline="0" dirty="0" smtClean="0"/>
                        <a:t> </a:t>
                      </a:r>
                      <a:endParaRPr lang="en-ZA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4" marB="34294"/>
                </a:tc>
                <a:tc>
                  <a:txBody>
                    <a:bodyPr/>
                    <a:lstStyle/>
                    <a:p>
                      <a:r>
                        <a:rPr lang="en-ZA" sz="1800" dirty="0" smtClean="0"/>
                        <a:t>As Percentage </a:t>
                      </a:r>
                      <a:endParaRPr lang="en-ZA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4" marB="34294"/>
                </a:tc>
              </a:tr>
              <a:tr h="431505">
                <a:tc>
                  <a:txBody>
                    <a:bodyPr/>
                    <a:lstStyle/>
                    <a:p>
                      <a:pPr algn="l" fontAlgn="b"/>
                      <a:r>
                        <a:rPr lang="en-ZA" sz="2200" u="none" strike="noStrike" dirty="0">
                          <a:effectLst/>
                          <a:latin typeface="+mn-lt"/>
                        </a:rPr>
                        <a:t> CAP GR : WSIG </a:t>
                      </a:r>
                      <a:endParaRPr lang="en-ZA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200" u="none" strike="noStrike" dirty="0" smtClean="0">
                          <a:effectLst/>
                          <a:latin typeface="+mn-lt"/>
                        </a:rPr>
                        <a:t>R   53 471 000</a:t>
                      </a:r>
                      <a:endParaRPr lang="en-ZA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200" u="none" strike="noStrike" dirty="0" smtClean="0">
                          <a:effectLst/>
                          <a:latin typeface="+mn-lt"/>
                        </a:rPr>
                        <a:t>9%</a:t>
                      </a:r>
                      <a:endParaRPr lang="en-ZA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431505">
                <a:tc>
                  <a:txBody>
                    <a:bodyPr/>
                    <a:lstStyle/>
                    <a:p>
                      <a:pPr algn="l" fontAlgn="b"/>
                      <a:r>
                        <a:rPr lang="en-ZA" sz="2200" u="none" strike="noStrike" dirty="0">
                          <a:effectLst/>
                          <a:latin typeface="+mn-lt"/>
                        </a:rPr>
                        <a:t> CAP GR : MIG </a:t>
                      </a:r>
                      <a:endParaRPr lang="en-ZA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200" u="none" strike="noStrike" dirty="0" smtClean="0">
                          <a:effectLst/>
                          <a:latin typeface="+mn-lt"/>
                        </a:rPr>
                        <a:t>R 395 805 000</a:t>
                      </a:r>
                      <a:endParaRPr lang="en-ZA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200" u="none" strike="noStrike" dirty="0" smtClean="0">
                          <a:effectLst/>
                          <a:latin typeface="+mn-lt"/>
                        </a:rPr>
                        <a:t>67%</a:t>
                      </a:r>
                      <a:endParaRPr lang="en-ZA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431505">
                <a:tc>
                  <a:txBody>
                    <a:bodyPr/>
                    <a:lstStyle/>
                    <a:p>
                      <a:pPr algn="l" fontAlgn="b"/>
                      <a:r>
                        <a:rPr lang="en-ZA" sz="2200" u="none" strike="noStrike" dirty="0">
                          <a:effectLst/>
                          <a:latin typeface="+mn-lt"/>
                        </a:rPr>
                        <a:t> CAP GR : RBIG </a:t>
                      </a:r>
                      <a:endParaRPr lang="en-ZA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200" u="none" strike="noStrike" dirty="0" smtClean="0">
                          <a:effectLst/>
                          <a:latin typeface="+mn-lt"/>
                        </a:rPr>
                        <a:t>R 135 000 000</a:t>
                      </a:r>
                      <a:endParaRPr lang="en-ZA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200" u="none" strike="noStrike" dirty="0" smtClean="0">
                          <a:effectLst/>
                          <a:latin typeface="+mn-lt"/>
                        </a:rPr>
                        <a:t>23%</a:t>
                      </a:r>
                      <a:endParaRPr lang="en-ZA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721391">
                <a:tc>
                  <a:txBody>
                    <a:bodyPr/>
                    <a:lstStyle/>
                    <a:p>
                      <a:pPr algn="l" fontAlgn="b"/>
                      <a:r>
                        <a:rPr lang="en-ZA" sz="2200" u="none" strike="noStrike" dirty="0" smtClean="0">
                          <a:effectLst/>
                          <a:latin typeface="+mn-lt"/>
                        </a:rPr>
                        <a:t>CAP</a:t>
                      </a:r>
                      <a:r>
                        <a:rPr lang="en-ZA" sz="2200" u="none" strike="noStrike" baseline="0" dirty="0" smtClean="0">
                          <a:effectLst/>
                          <a:latin typeface="+mn-lt"/>
                        </a:rPr>
                        <a:t> GR: RRAMS</a:t>
                      </a:r>
                      <a:endParaRPr lang="en-ZA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200" u="none" strike="noStrike" dirty="0" smtClean="0">
                          <a:effectLst/>
                          <a:latin typeface="+mn-lt"/>
                        </a:rPr>
                        <a:t>R </a:t>
                      </a:r>
                      <a:r>
                        <a:rPr lang="en-ZA" sz="2200" u="none" strike="noStrike" baseline="0" dirty="0" smtClean="0">
                          <a:effectLst/>
                          <a:latin typeface="+mn-lt"/>
                        </a:rPr>
                        <a:t>    2 310 000</a:t>
                      </a:r>
                      <a:endParaRPr lang="en-ZA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200" u="none" strike="noStrike" dirty="0" smtClean="0">
                          <a:effectLst/>
                          <a:latin typeface="+mn-lt"/>
                        </a:rPr>
                        <a:t>0%</a:t>
                      </a:r>
                      <a:endParaRPr lang="en-ZA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748668">
                <a:tc>
                  <a:txBody>
                    <a:bodyPr/>
                    <a:lstStyle/>
                    <a:p>
                      <a:pPr algn="l" fontAlgn="b"/>
                      <a:r>
                        <a:rPr lang="en-ZA" sz="2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ZA" sz="2200" u="none" strike="noStrike" dirty="0" smtClean="0">
                          <a:effectLst/>
                          <a:latin typeface="+mn-lt"/>
                        </a:rPr>
                        <a:t>Sub</a:t>
                      </a:r>
                      <a:r>
                        <a:rPr lang="en-ZA" sz="2200" u="none" strike="noStrike" baseline="0" dirty="0" smtClean="0">
                          <a:effectLst/>
                          <a:latin typeface="+mn-lt"/>
                        </a:rPr>
                        <a:t> total – Treasury funded</a:t>
                      </a:r>
                      <a:endParaRPr lang="en-ZA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200" u="none" strike="noStrike" dirty="0" smtClean="0">
                          <a:effectLst/>
                          <a:latin typeface="+mn-lt"/>
                        </a:rPr>
                        <a:t>R 586 586 000</a:t>
                      </a:r>
                      <a:endParaRPr lang="en-ZA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ZA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431505">
                <a:tc>
                  <a:txBody>
                    <a:bodyPr/>
                    <a:lstStyle/>
                    <a:p>
                      <a:pPr algn="l" fontAlgn="b"/>
                      <a:r>
                        <a:rPr lang="en-ZA" sz="2200" u="none" strike="noStrike" dirty="0" smtClean="0">
                          <a:effectLst/>
                          <a:latin typeface="+mn-lt"/>
                        </a:rPr>
                        <a:t>OWN FUNDED </a:t>
                      </a:r>
                      <a:endParaRPr lang="en-ZA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200" u="none" strike="noStrike" dirty="0" smtClean="0">
                          <a:effectLst/>
                          <a:latin typeface="+mn-lt"/>
                        </a:rPr>
                        <a:t>R    3 500 000</a:t>
                      </a:r>
                      <a:endParaRPr lang="en-ZA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200" u="none" strike="noStrike" dirty="0" smtClean="0">
                          <a:effectLst/>
                          <a:latin typeface="+mn-lt"/>
                        </a:rPr>
                        <a:t>1%</a:t>
                      </a:r>
                      <a:endParaRPr lang="en-ZA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748668">
                <a:tc>
                  <a:txBody>
                    <a:bodyPr/>
                    <a:lstStyle/>
                    <a:p>
                      <a:pPr algn="l" fontAlgn="b"/>
                      <a:r>
                        <a:rPr lang="en-ZA" sz="2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ZA" sz="2200" u="none" strike="noStrike" dirty="0" smtClean="0"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en-ZA" sz="2200" u="none" strike="noStrike" dirty="0" smtClean="0">
                          <a:effectLst/>
                          <a:latin typeface="+mn-lt"/>
                        </a:rPr>
                        <a:t>TOTAL CAPEX</a:t>
                      </a:r>
                      <a:endParaRPr lang="en-ZA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200" u="none" strike="noStrike" dirty="0" smtClean="0">
                          <a:effectLst/>
                          <a:latin typeface="+mn-lt"/>
                        </a:rPr>
                        <a:t>R 590 086 000</a:t>
                      </a:r>
                      <a:endParaRPr lang="en-ZA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ZA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5816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1063228"/>
            <a:ext cx="6172200" cy="594122"/>
          </a:xfrm>
        </p:spPr>
        <p:txBody>
          <a:bodyPr/>
          <a:lstStyle/>
          <a:p>
            <a:r>
              <a:rPr lang="en-ZA" alt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OPERATING EXPENDITURE  </a:t>
            </a:r>
            <a:r>
              <a:rPr 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3394472"/>
          </a:xfrm>
        </p:spPr>
        <p:txBody>
          <a:bodyPr/>
          <a:lstStyle/>
          <a:p>
            <a:pPr marL="0" indent="0" algn="ctr" defTabSz="685800" fontAlgn="base">
              <a:spcBef>
                <a:spcPct val="0"/>
              </a:spcBef>
              <a:spcAft>
                <a:spcPct val="0"/>
              </a:spcAft>
              <a:buNone/>
            </a:pPr>
            <a:endParaRPr lang="en-ZA" altLang="en-US" sz="2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ZA" altLang="en-US" sz="3200" dirty="0">
                <a:cs typeface="Arial" panose="020B0604020202020204" pitchFamily="34" charset="0"/>
              </a:rPr>
              <a:t>The total operating expenditure for 2020/2021 is budgeted at </a:t>
            </a:r>
            <a:r>
              <a:rPr lang="en-ZA" altLang="en-US" sz="3200" b="1" dirty="0">
                <a:cs typeface="Arial" panose="020B0604020202020204" pitchFamily="34" charset="0"/>
              </a:rPr>
              <a:t>R967,4million</a:t>
            </a:r>
            <a:r>
              <a:rPr lang="en-ZA" altLang="en-US" sz="3200" dirty="0">
                <a:cs typeface="Arial" panose="020B0604020202020204" pitchFamily="34" charset="0"/>
              </a:rPr>
              <a:t> increasing to </a:t>
            </a:r>
            <a:r>
              <a:rPr lang="en-ZA" altLang="en-US" sz="3200" b="1" dirty="0">
                <a:cs typeface="Arial" panose="020B0604020202020204" pitchFamily="34" charset="0"/>
              </a:rPr>
              <a:t>R1billion</a:t>
            </a:r>
            <a:r>
              <a:rPr lang="en-ZA" altLang="en-US" sz="3200" dirty="0">
                <a:cs typeface="Arial" panose="020B0604020202020204" pitchFamily="34" charset="0"/>
              </a:rPr>
              <a:t> in 2021/22 and then further increasing to </a:t>
            </a:r>
            <a:r>
              <a:rPr lang="en-ZA" altLang="en-US" sz="3200" b="1" dirty="0" smtClean="0">
                <a:cs typeface="Arial" panose="020B0604020202020204" pitchFamily="34" charset="0"/>
              </a:rPr>
              <a:t>R1,1billon</a:t>
            </a:r>
            <a:r>
              <a:rPr lang="en-ZA" altLang="en-US" sz="3200" dirty="0" smtClean="0">
                <a:cs typeface="Arial" panose="020B0604020202020204" pitchFamily="34" charset="0"/>
              </a:rPr>
              <a:t> </a:t>
            </a:r>
            <a:r>
              <a:rPr lang="en-ZA" altLang="en-US" sz="3200" dirty="0">
                <a:cs typeface="Arial" panose="020B0604020202020204" pitchFamily="34" charset="0"/>
              </a:rPr>
              <a:t>in 2022/23 financial year. </a:t>
            </a:r>
          </a:p>
          <a:p>
            <a:pPr marL="0" indent="0" algn="just">
              <a:buNone/>
            </a:pP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35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457200"/>
            <a:ext cx="6172200" cy="594122"/>
          </a:xfrm>
        </p:spPr>
        <p:txBody>
          <a:bodyPr/>
          <a:lstStyle/>
          <a:p>
            <a:r>
              <a:rPr lang="en-ZA" alt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SURPLUS/DEFICIT</a:t>
            </a:r>
            <a:r>
              <a:rPr lang="en-ZA" alt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ZA" altLang="en-US" sz="27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267200"/>
          </a:xfrm>
        </p:spPr>
        <p:txBody>
          <a:bodyPr/>
          <a:lstStyle/>
          <a:p>
            <a:pPr marL="0" indent="0">
              <a:buNone/>
            </a:pPr>
            <a:endParaRPr lang="en-GB" sz="1725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GB" sz="2800" dirty="0">
                <a:cs typeface="Arial" panose="020B0604020202020204" pitchFamily="34" charset="0"/>
              </a:rPr>
              <a:t>The operating surplus of </a:t>
            </a:r>
            <a:r>
              <a:rPr lang="en-GB" sz="2800" dirty="0" smtClean="0">
                <a:cs typeface="Arial" panose="020B0604020202020204" pitchFamily="34" charset="0"/>
              </a:rPr>
              <a:t>R83.4m </a:t>
            </a:r>
            <a:r>
              <a:rPr lang="en-GB" sz="2800" dirty="0">
                <a:cs typeface="Arial" panose="020B0604020202020204" pitchFamily="34" charset="0"/>
              </a:rPr>
              <a:t>will be utilised to finance capital assets to an amount of R3.5m resulting in a net surplus of </a:t>
            </a:r>
            <a:r>
              <a:rPr lang="en-GB" sz="2800" dirty="0" smtClean="0">
                <a:cs typeface="Arial" panose="020B0604020202020204" pitchFamily="34" charset="0"/>
              </a:rPr>
              <a:t>R79.9m </a:t>
            </a:r>
          </a:p>
          <a:p>
            <a:pPr marL="0" indent="0" algn="just">
              <a:buNone/>
            </a:pPr>
            <a:endParaRPr lang="en-GB" sz="2800" dirty="0">
              <a:cs typeface="Arial" panose="020B0604020202020204" pitchFamily="34" charset="0"/>
            </a:endParaRPr>
          </a:p>
          <a:p>
            <a:pPr algn="just"/>
            <a:r>
              <a:rPr lang="en-GB" sz="2800" dirty="0">
                <a:cs typeface="Arial" panose="020B0604020202020204" pitchFamily="34" charset="0"/>
              </a:rPr>
              <a:t>The municipality has budgeted an operating surplus of </a:t>
            </a:r>
            <a:r>
              <a:rPr lang="en-GB" sz="2800" dirty="0" smtClean="0">
                <a:cs typeface="Arial" panose="020B0604020202020204" pitchFamily="34" charset="0"/>
              </a:rPr>
              <a:t>R79.9m </a:t>
            </a:r>
            <a:r>
              <a:rPr lang="en-GB" sz="2800" dirty="0">
                <a:cs typeface="Arial" panose="020B0604020202020204" pitchFamily="34" charset="0"/>
              </a:rPr>
              <a:t>in the 2020/21 financial year which translates to </a:t>
            </a:r>
            <a:r>
              <a:rPr lang="en-GB" sz="2800" dirty="0" smtClean="0">
                <a:cs typeface="Arial" panose="020B0604020202020204" pitchFamily="34" charset="0"/>
              </a:rPr>
              <a:t>R30.6m </a:t>
            </a:r>
            <a:r>
              <a:rPr lang="en-GB" sz="2800" dirty="0">
                <a:cs typeface="Arial" panose="020B0604020202020204" pitchFamily="34" charset="0"/>
              </a:rPr>
              <a:t>according to the current collection rate of 60%.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522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81000"/>
            <a:ext cx="6172200" cy="594122"/>
          </a:xfrm>
        </p:spPr>
        <p:txBody>
          <a:bodyPr/>
          <a:lstStyle/>
          <a:p>
            <a:r>
              <a:rPr lang="en-ZA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DEPARTMENTAL BUDGET ALLOCATIONS 2020/2021 </a:t>
            </a:r>
            <a:r>
              <a:rPr lang="en-ZA" altLang="en-US" sz="1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254" y="1714501"/>
            <a:ext cx="6172200" cy="3394472"/>
          </a:xfrm>
        </p:spPr>
        <p:txBody>
          <a:bodyPr/>
          <a:lstStyle/>
          <a:p>
            <a:pPr marL="0" indent="0" algn="ctr" defTabSz="685800" fontAlgn="base">
              <a:spcBef>
                <a:spcPct val="0"/>
              </a:spcBef>
              <a:spcAft>
                <a:spcPct val="0"/>
              </a:spcAft>
              <a:buNone/>
            </a:pPr>
            <a:endParaRPr lang="en-ZA" altLang="en-US" sz="27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904371"/>
              </p:ext>
            </p:extLst>
          </p:nvPr>
        </p:nvGraphicFramePr>
        <p:xfrm>
          <a:off x="457200" y="914400"/>
          <a:ext cx="8077200" cy="489255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46400"/>
                <a:gridCol w="2946400"/>
                <a:gridCol w="2184400"/>
              </a:tblGrid>
              <a:tr h="539115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</a:rPr>
                        <a:t>Department</a:t>
                      </a:r>
                      <a:endParaRPr lang="en-ZA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</a:rPr>
                        <a:t>Allocation </a:t>
                      </a:r>
                      <a:r>
                        <a:rPr lang="en-ZA" sz="2000" u="none" strike="noStrike" dirty="0" smtClean="0">
                          <a:effectLst/>
                        </a:rPr>
                        <a:t>Amount - R</a:t>
                      </a:r>
                      <a:endParaRPr lang="en-ZA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</a:rPr>
                        <a:t>% Allocation</a:t>
                      </a:r>
                      <a:endParaRPr lang="en-ZA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</a:tr>
              <a:tr h="577835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</a:rPr>
                        <a:t>Executive Council - Speaker's office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 smtClean="0">
                          <a:effectLst/>
                        </a:rPr>
                        <a:t>40 490 376.50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 smtClean="0">
                          <a:effectLst/>
                        </a:rPr>
                        <a:t>3%</a:t>
                      </a:r>
                      <a:endParaRPr lang="en-ZA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</a:tr>
              <a:tr h="291601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</a:rPr>
                        <a:t>Executive Mayor's office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 smtClean="0">
                          <a:effectLst/>
                        </a:rPr>
                        <a:t>32 705 441.56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 smtClean="0">
                          <a:effectLst/>
                        </a:rPr>
                        <a:t>3%</a:t>
                      </a:r>
                      <a:endParaRPr lang="en-ZA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</a:tr>
              <a:tr h="339607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</a:rPr>
                        <a:t>Municipal Manager's office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 smtClean="0">
                          <a:effectLst/>
                        </a:rPr>
                        <a:t>64 746 190.09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 smtClean="0">
                          <a:effectLst/>
                        </a:rPr>
                        <a:t>7%</a:t>
                      </a:r>
                      <a:endParaRPr lang="en-ZA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</a:tr>
              <a:tr h="291601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</a:rPr>
                        <a:t>Budget and Treasury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 smtClean="0">
                          <a:effectLst/>
                        </a:rPr>
                        <a:t>190 000 649.63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 smtClean="0">
                          <a:effectLst/>
                        </a:rPr>
                        <a:t>20%</a:t>
                      </a:r>
                      <a:endParaRPr lang="en-ZA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</a:tr>
              <a:tr h="577835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</a:rPr>
                        <a:t>Infrastructure and Water Services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 smtClean="0">
                          <a:effectLst/>
                        </a:rPr>
                        <a:t>463 538 326.99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 smtClean="0">
                          <a:effectLst/>
                        </a:rPr>
                        <a:t>48%</a:t>
                      </a:r>
                      <a:endParaRPr lang="en-ZA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</a:tr>
              <a:tr h="577835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</a:rPr>
                        <a:t>Planning and Econ Development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 smtClean="0">
                          <a:effectLst/>
                        </a:rPr>
                        <a:t>10 390 009.20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 smtClean="0">
                          <a:effectLst/>
                        </a:rPr>
                        <a:t>1%</a:t>
                      </a:r>
                      <a:endParaRPr lang="en-ZA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</a:tr>
              <a:tr h="291601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</a:rPr>
                        <a:t>Community services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 smtClean="0">
                          <a:effectLst/>
                        </a:rPr>
                        <a:t>59</a:t>
                      </a:r>
                      <a:r>
                        <a:rPr lang="en-ZA" sz="2000" u="none" strike="noStrike" baseline="0" dirty="0" smtClean="0">
                          <a:effectLst/>
                        </a:rPr>
                        <a:t> 767 760.00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 smtClean="0">
                          <a:effectLst/>
                        </a:rPr>
                        <a:t>6%</a:t>
                      </a:r>
                      <a:endParaRPr lang="en-ZA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</a:tr>
              <a:tr h="577835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</a:rPr>
                        <a:t>Sekhukhune Development Agency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 smtClean="0">
                          <a:effectLst/>
                        </a:rPr>
                        <a:t>4 300 000.00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 smtClean="0">
                          <a:effectLst/>
                        </a:rPr>
                        <a:t>0%</a:t>
                      </a:r>
                      <a:endParaRPr lang="en-ZA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</a:tr>
              <a:tr h="291601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</a:rPr>
                        <a:t>Corporate Services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 smtClean="0">
                          <a:effectLst/>
                        </a:rPr>
                        <a:t>101 373</a:t>
                      </a:r>
                      <a:r>
                        <a:rPr lang="en-ZA" sz="2000" u="none" strike="noStrike" baseline="0" dirty="0" smtClean="0">
                          <a:effectLst/>
                        </a:rPr>
                        <a:t> 316.00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 smtClean="0">
                          <a:effectLst/>
                        </a:rPr>
                        <a:t>10%</a:t>
                      </a:r>
                      <a:endParaRPr lang="en-ZA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</a:tr>
              <a:tr h="291601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</a:rPr>
                        <a:t>Total</a:t>
                      </a:r>
                      <a:endParaRPr lang="en-ZA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 smtClean="0">
                          <a:effectLst/>
                        </a:rPr>
                        <a:t>967 412 069.97</a:t>
                      </a:r>
                      <a:endParaRPr lang="en-ZA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 smtClean="0">
                          <a:effectLst/>
                        </a:rPr>
                        <a:t>100%</a:t>
                      </a:r>
                      <a:endParaRPr lang="en-ZA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3926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28600"/>
            <a:ext cx="6172200" cy="594122"/>
          </a:xfrm>
        </p:spPr>
        <p:txBody>
          <a:bodyPr/>
          <a:lstStyle/>
          <a:p>
            <a:r>
              <a:rPr lang="en-ZA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EMPLOYEES RELATED COSTS 2020/2021 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254" y="1714501"/>
            <a:ext cx="6172200" cy="3394472"/>
          </a:xfrm>
        </p:spPr>
        <p:txBody>
          <a:bodyPr/>
          <a:lstStyle/>
          <a:p>
            <a:pPr marL="0" indent="0" algn="ctr" defTabSz="685800" fontAlgn="base">
              <a:spcBef>
                <a:spcPct val="0"/>
              </a:spcBef>
              <a:spcAft>
                <a:spcPct val="0"/>
              </a:spcAft>
              <a:buNone/>
            </a:pPr>
            <a:endParaRPr lang="en-ZA" altLang="en-US" sz="27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463212"/>
              </p:ext>
            </p:extLst>
          </p:nvPr>
        </p:nvGraphicFramePr>
        <p:xfrm>
          <a:off x="457200" y="914400"/>
          <a:ext cx="8153400" cy="46024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895600"/>
                <a:gridCol w="2895600"/>
                <a:gridCol w="2362200"/>
              </a:tblGrid>
              <a:tr h="278130"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u="none" strike="noStrike" dirty="0">
                          <a:effectLst/>
                        </a:rPr>
                        <a:t>Department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u="none" strike="noStrike" dirty="0">
                          <a:effectLst/>
                        </a:rPr>
                        <a:t> Amount </a:t>
                      </a:r>
                      <a:r>
                        <a:rPr lang="en-ZA" sz="1500" u="none" strike="noStrike" dirty="0" smtClean="0">
                          <a:effectLst/>
                        </a:rPr>
                        <a:t>- R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u="none" strike="noStrike" dirty="0">
                          <a:effectLst/>
                        </a:rPr>
                        <a:t>% Allocation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b"/>
                </a:tc>
              </a:tr>
              <a:tr h="462915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  <a:latin typeface="+mn-lt"/>
                        </a:rPr>
                        <a:t>Executive Council - Speaker's office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 smtClean="0">
                          <a:effectLst/>
                          <a:latin typeface="+mn-lt"/>
                        </a:rPr>
                        <a:t>R  14</a:t>
                      </a:r>
                      <a:r>
                        <a:rPr lang="en-ZA" sz="2000" u="none" strike="noStrike" baseline="0" dirty="0" smtClean="0">
                          <a:effectLst/>
                          <a:latin typeface="+mn-lt"/>
                        </a:rPr>
                        <a:t> 558 691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 smtClean="0">
                          <a:effectLst/>
                          <a:latin typeface="+mn-lt"/>
                        </a:rPr>
                        <a:t>3%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</a:tr>
              <a:tr h="278130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  <a:latin typeface="+mn-lt"/>
                        </a:rPr>
                        <a:t>Executive Mayor's office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 smtClean="0">
                          <a:effectLst/>
                          <a:latin typeface="+mn-lt"/>
                        </a:rPr>
                        <a:t>R  28 845 092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 smtClean="0">
                          <a:effectLst/>
                          <a:latin typeface="+mn-lt"/>
                        </a:rPr>
                        <a:t>7%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</a:tr>
              <a:tr h="462915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  <a:latin typeface="+mn-lt"/>
                        </a:rPr>
                        <a:t>Municipal Manager's office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 smtClean="0">
                          <a:effectLst/>
                          <a:latin typeface="+mn-lt"/>
                        </a:rPr>
                        <a:t>R  17 518 772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 smtClean="0">
                          <a:effectLst/>
                          <a:latin typeface="+mn-lt"/>
                        </a:rPr>
                        <a:t>4%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</a:tr>
              <a:tr h="278130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  <a:latin typeface="+mn-lt"/>
                        </a:rPr>
                        <a:t>Budget and Treasury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 smtClean="0">
                          <a:effectLst/>
                          <a:latin typeface="+mn-lt"/>
                        </a:rPr>
                        <a:t>R  39 834 836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 smtClean="0">
                          <a:effectLst/>
                          <a:latin typeface="+mn-lt"/>
                        </a:rPr>
                        <a:t>9%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</a:tr>
              <a:tr h="462915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  <a:latin typeface="+mn-lt"/>
                        </a:rPr>
                        <a:t>Infrastructure and Water Services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 smtClean="0">
                          <a:effectLst/>
                          <a:latin typeface="+mn-lt"/>
                        </a:rPr>
                        <a:t>R 239 742 477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 smtClean="0">
                          <a:effectLst/>
                          <a:latin typeface="+mn-lt"/>
                        </a:rPr>
                        <a:t>55%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</a:tr>
              <a:tr h="462915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  <a:latin typeface="+mn-lt"/>
                        </a:rPr>
                        <a:t>Planning and Econ Development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 smtClean="0">
                          <a:effectLst/>
                          <a:latin typeface="+mn-lt"/>
                        </a:rPr>
                        <a:t>R     9 246 310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 smtClean="0">
                          <a:effectLst/>
                          <a:latin typeface="+mn-lt"/>
                        </a:rPr>
                        <a:t>2%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</a:tr>
              <a:tr h="278130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  <a:latin typeface="+mn-lt"/>
                        </a:rPr>
                        <a:t>Community services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 smtClean="0">
                          <a:effectLst/>
                          <a:latin typeface="+mn-lt"/>
                        </a:rPr>
                        <a:t>R  49 434 763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 smtClean="0">
                          <a:effectLst/>
                          <a:latin typeface="+mn-lt"/>
                        </a:rPr>
                        <a:t>11%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</a:tr>
              <a:tr h="278130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  <a:latin typeface="+mn-lt"/>
                        </a:rPr>
                        <a:t>Corporate Services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 smtClean="0">
                          <a:effectLst/>
                          <a:latin typeface="+mn-lt"/>
                        </a:rPr>
                        <a:t>R  33 208 491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 smtClean="0">
                          <a:effectLst/>
                          <a:latin typeface="+mn-lt"/>
                        </a:rPr>
                        <a:t>8%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</a:tr>
              <a:tr h="278130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  <a:latin typeface="+mn-lt"/>
                        </a:rPr>
                        <a:t>Totals</a:t>
                      </a:r>
                      <a:endParaRPr lang="en-ZA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 smtClean="0">
                          <a:effectLst/>
                          <a:latin typeface="+mn-lt"/>
                        </a:rPr>
                        <a:t>R 432 389 431</a:t>
                      </a:r>
                      <a:endParaRPr lang="en-ZA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 smtClean="0">
                          <a:effectLst/>
                          <a:latin typeface="+mn-lt"/>
                        </a:rPr>
                        <a:t>100%</a:t>
                      </a:r>
                      <a:endParaRPr lang="en-ZA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</a:tr>
              <a:tr h="462915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  <a:latin typeface="+mn-lt"/>
                        </a:rPr>
                        <a:t>% of operating expenditure</a:t>
                      </a:r>
                      <a:endParaRPr lang="en-ZA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 smtClean="0">
                          <a:effectLst/>
                          <a:latin typeface="+mn-lt"/>
                        </a:rPr>
                        <a:t>42%</a:t>
                      </a:r>
                      <a:endParaRPr lang="en-ZA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8446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6172200" cy="594122"/>
          </a:xfrm>
        </p:spPr>
        <p:txBody>
          <a:bodyPr/>
          <a:lstStyle/>
          <a:p>
            <a:r>
              <a:rPr lang="en-ZA" alt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INTRODUCTION TO TARIFFS FOR 2020/2021 </a:t>
            </a:r>
            <a:r>
              <a:rPr lang="en-ZA" altLang="en-US" sz="2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/>
              <a:t> </a:t>
            </a:r>
            <a:endParaRPr lang="en-US" sz="21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153400" cy="4952999"/>
          </a:xfrm>
        </p:spPr>
        <p:txBody>
          <a:bodyPr/>
          <a:lstStyle/>
          <a:p>
            <a:pPr algn="just">
              <a:lnSpc>
                <a:spcPct val="90000"/>
              </a:lnSpc>
              <a:defRPr/>
            </a:pPr>
            <a:r>
              <a:rPr lang="en-ZA" altLang="en-US" sz="2800" dirty="0">
                <a:cs typeface="Arial" pitchFamily="34" charset="0"/>
              </a:rPr>
              <a:t>Sekhukhune District Municipality uses block tariff approach where the more services you use, the more you </a:t>
            </a:r>
            <a:r>
              <a:rPr lang="en-ZA" altLang="en-US" sz="2800" dirty="0" smtClean="0">
                <a:cs typeface="Arial" pitchFamily="34" charset="0"/>
              </a:rPr>
              <a:t>pay.</a:t>
            </a:r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en-ZA" altLang="en-US" sz="2800" dirty="0" smtClean="0">
              <a:cs typeface="Arial" pitchFamily="34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en-ZA" altLang="en-US" sz="2800" dirty="0" smtClean="0">
                <a:cs typeface="Arial" pitchFamily="34" charset="0"/>
              </a:rPr>
              <a:t>For </a:t>
            </a:r>
            <a:r>
              <a:rPr lang="en-ZA" altLang="en-US" sz="2800" dirty="0">
                <a:cs typeface="Arial" pitchFamily="34" charset="0"/>
              </a:rPr>
              <a:t>Indigent households the </a:t>
            </a:r>
            <a:r>
              <a:rPr lang="en-ZA" altLang="en-US" sz="2800" dirty="0" smtClean="0">
                <a:cs typeface="Arial" pitchFamily="34" charset="0"/>
              </a:rPr>
              <a:t>Municipality is offering </a:t>
            </a:r>
            <a:r>
              <a:rPr lang="en-ZA" altLang="en-US" sz="2800" dirty="0">
                <a:cs typeface="Arial" pitchFamily="34" charset="0"/>
              </a:rPr>
              <a:t>the first 6 kilolitres (6000 </a:t>
            </a:r>
            <a:r>
              <a:rPr lang="en-ZA" altLang="en-US" sz="2800" dirty="0" smtClean="0">
                <a:cs typeface="Arial" pitchFamily="34" charset="0"/>
              </a:rPr>
              <a:t>litres) free </a:t>
            </a:r>
            <a:r>
              <a:rPr lang="en-ZA" altLang="en-US" sz="2800" dirty="0">
                <a:cs typeface="Arial" pitchFamily="34" charset="0"/>
              </a:rPr>
              <a:t>and if indigent households consume more than 6kl, then they must start paying for consumption</a:t>
            </a:r>
            <a:r>
              <a:rPr lang="en-ZA" altLang="en-US" sz="2800" dirty="0" smtClean="0">
                <a:cs typeface="Arial" pitchFamily="34" charset="0"/>
              </a:rPr>
              <a:t>.</a:t>
            </a:r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en-ZA" altLang="en-US" sz="2800" dirty="0" smtClean="0">
              <a:cs typeface="Arial" pitchFamily="34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en-ZA" altLang="en-US" sz="2800" dirty="0" smtClean="0">
                <a:cs typeface="Arial" pitchFamily="34" charset="0"/>
              </a:rPr>
              <a:t>The Municipality </a:t>
            </a:r>
            <a:r>
              <a:rPr lang="en-ZA" altLang="en-US" sz="2800" dirty="0">
                <a:cs typeface="Arial" pitchFamily="34" charset="0"/>
              </a:rPr>
              <a:t>has decreased its tariffs by 8% in an endeavour to have an affordable tariff after consultation with rate payers association.  </a:t>
            </a:r>
          </a:p>
          <a:p>
            <a:pPr marL="0" indent="0" algn="ctr" defTabSz="685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ZA" altLang="en-US" sz="2800" b="1" dirty="0"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904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1063228"/>
            <a:ext cx="6172200" cy="594122"/>
          </a:xfrm>
        </p:spPr>
        <p:txBody>
          <a:bodyPr/>
          <a:lstStyle/>
          <a:p>
            <a:r>
              <a:rPr lang="en-ZA" alt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TARIFFS FOR 2020/2021</a:t>
            </a:r>
            <a:r>
              <a:rPr lang="en-ZA" altLang="en-US" sz="2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14501"/>
            <a:ext cx="8382000" cy="3394472"/>
          </a:xfrm>
        </p:spPr>
        <p:txBody>
          <a:bodyPr/>
          <a:lstStyle/>
          <a:p>
            <a:pPr algn="just"/>
            <a:r>
              <a:rPr lang="en-ZA" altLang="en-US" sz="2800" dirty="0">
                <a:cs typeface="Arial" panose="020B0604020202020204" pitchFamily="34" charset="0"/>
              </a:rPr>
              <a:t>The </a:t>
            </a:r>
            <a:r>
              <a:rPr lang="en-ZA" altLang="en-US" sz="2800" dirty="0" smtClean="0">
                <a:cs typeface="Arial" panose="020B0604020202020204" pitchFamily="34" charset="0"/>
              </a:rPr>
              <a:t>water and sewer </a:t>
            </a:r>
            <a:r>
              <a:rPr lang="en-ZA" altLang="en-US" sz="2800" dirty="0">
                <a:cs typeface="Arial" panose="020B0604020202020204" pitchFamily="34" charset="0"/>
              </a:rPr>
              <a:t>consumption tariffs in the 2020/2021 year are decreasing by 8</a:t>
            </a:r>
            <a:r>
              <a:rPr lang="en-ZA" altLang="en-US" sz="2800" dirty="0" smtClean="0">
                <a:cs typeface="Arial" panose="020B0604020202020204" pitchFamily="34" charset="0"/>
              </a:rPr>
              <a:t>%.</a:t>
            </a:r>
          </a:p>
          <a:p>
            <a:pPr marL="0" indent="0" algn="just">
              <a:buNone/>
            </a:pPr>
            <a:endParaRPr lang="en-ZA" altLang="en-US" sz="28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smtClean="0"/>
              <a:t> 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551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ZA" altLang="en-US" sz="3200" b="1" dirty="0" smtClean="0">
                <a:latin typeface="+mn-lt"/>
                <a:cs typeface="Arial" panose="020B0604020202020204" pitchFamily="34" charset="0"/>
              </a:rPr>
              <a:t>CONCLUSION</a:t>
            </a:r>
            <a:r>
              <a:rPr lang="en-ZA" altLang="en-US" sz="3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672" y="1143000"/>
            <a:ext cx="8229600" cy="4525963"/>
          </a:xfrm>
        </p:spPr>
        <p:txBody>
          <a:bodyPr/>
          <a:lstStyle/>
          <a:p>
            <a:r>
              <a:rPr lang="en-ZA" altLang="en-US" sz="2800" dirty="0" smtClean="0">
                <a:cs typeface="Arial" panose="020B0604020202020204" pitchFamily="34" charset="0"/>
              </a:rPr>
              <a:t>The Draft DDP/Budget is on SDM website at </a:t>
            </a:r>
            <a:r>
              <a:rPr lang="en-US" sz="2800" u="sng" dirty="0">
                <a:cs typeface="Arial" panose="020B0604020202020204" pitchFamily="34" charset="0"/>
                <a:hlinkClick r:id="rId3"/>
              </a:rPr>
              <a:t>http://www.sekhukhunedistrict.gov.za</a:t>
            </a:r>
            <a:endParaRPr lang="en-ZA" altLang="en-US" sz="2800" dirty="0" smtClean="0">
              <a:cs typeface="Arial" panose="020B0604020202020204" pitchFamily="34" charset="0"/>
            </a:endParaRPr>
          </a:p>
          <a:p>
            <a:r>
              <a:rPr lang="en-ZA" altLang="en-US" sz="2800" dirty="0" smtClean="0">
                <a:cs typeface="Arial" panose="020B0604020202020204" pitchFamily="34" charset="0"/>
              </a:rPr>
              <a:t>Comments </a:t>
            </a:r>
            <a:r>
              <a:rPr lang="en-ZA" altLang="en-US" sz="2800" dirty="0">
                <a:cs typeface="Arial" panose="020B0604020202020204" pitchFamily="34" charset="0"/>
              </a:rPr>
              <a:t>can be forwarded to Department of Planning and Economic </a:t>
            </a:r>
            <a:r>
              <a:rPr lang="en-ZA" altLang="en-US" sz="2800">
                <a:cs typeface="Arial" panose="020B0604020202020204" pitchFamily="34" charset="0"/>
              </a:rPr>
              <a:t>Development </a:t>
            </a:r>
            <a:r>
              <a:rPr lang="en-ZA" altLang="en-US" sz="2800" smtClean="0">
                <a:cs typeface="Arial" panose="020B0604020202020204" pitchFamily="34" charset="0"/>
              </a:rPr>
              <a:t>to </a:t>
            </a:r>
            <a:r>
              <a:rPr lang="en-ZA" altLang="en-US" sz="2800" dirty="0" smtClean="0">
                <a:cs typeface="Arial" panose="020B0604020202020204" pitchFamily="34" charset="0"/>
              </a:rPr>
              <a:t>Ms Rebotile Makgati at 060 525 6862 or Ms </a:t>
            </a:r>
            <a:r>
              <a:rPr lang="en-ZA" altLang="en-US" sz="2800" dirty="0" err="1" smtClean="0">
                <a:cs typeface="Arial" panose="020B0604020202020204" pitchFamily="34" charset="0"/>
              </a:rPr>
              <a:t>Zanele</a:t>
            </a:r>
            <a:r>
              <a:rPr lang="en-ZA" altLang="en-US" sz="2800" dirty="0" smtClean="0">
                <a:cs typeface="Arial" panose="020B0604020202020204" pitchFamily="34" charset="0"/>
              </a:rPr>
              <a:t> </a:t>
            </a:r>
            <a:r>
              <a:rPr lang="en-ZA" altLang="en-US" sz="2800" dirty="0" err="1" smtClean="0">
                <a:cs typeface="Arial" panose="020B0604020202020204" pitchFamily="34" charset="0"/>
              </a:rPr>
              <a:t>Mkwanazi</a:t>
            </a:r>
            <a:r>
              <a:rPr lang="en-ZA" altLang="en-US" sz="2800" dirty="0" smtClean="0">
                <a:cs typeface="Arial" panose="020B0604020202020204" pitchFamily="34" charset="0"/>
              </a:rPr>
              <a:t> at 083 439 6440,  </a:t>
            </a:r>
            <a:r>
              <a:rPr lang="en-ZA" altLang="en-US" sz="2800" dirty="0">
                <a:cs typeface="Arial" panose="020B0604020202020204" pitchFamily="34" charset="0"/>
              </a:rPr>
              <a:t>Email to: </a:t>
            </a:r>
            <a:r>
              <a:rPr lang="en-ZA" altLang="en-US" sz="2800" dirty="0" smtClean="0">
                <a:cs typeface="Arial" panose="020B0604020202020204" pitchFamily="34" charset="0"/>
                <a:hlinkClick r:id="rId4"/>
              </a:rPr>
              <a:t>makgatir@sekhukhune.gov.za</a:t>
            </a:r>
            <a:r>
              <a:rPr lang="en-ZA" altLang="en-US" sz="2800" dirty="0" smtClean="0">
                <a:cs typeface="Arial" panose="020B0604020202020204" pitchFamily="34" charset="0"/>
              </a:rPr>
              <a:t> or </a:t>
            </a:r>
            <a:r>
              <a:rPr lang="en-ZA" altLang="en-US" sz="2800" dirty="0" smtClean="0">
                <a:cs typeface="Arial" panose="020B0604020202020204" pitchFamily="34" charset="0"/>
                <a:hlinkClick r:id="rId5"/>
              </a:rPr>
              <a:t>mkhwanaziz@sekhukhune.gov.za</a:t>
            </a:r>
            <a:r>
              <a:rPr lang="en-ZA" altLang="en-US" sz="2800" dirty="0" smtClean="0">
                <a:cs typeface="Arial" panose="020B0604020202020204" pitchFamily="34" charset="0"/>
              </a:rPr>
              <a:t>  </a:t>
            </a:r>
            <a:endParaRPr lang="en-ZA" altLang="en-US" sz="2800" dirty="0">
              <a:cs typeface="Arial" panose="020B0604020202020204" pitchFamily="34" charset="0"/>
            </a:endParaRPr>
          </a:p>
          <a:p>
            <a:r>
              <a:rPr lang="en-ZA" altLang="en-US" sz="2800" dirty="0">
                <a:cs typeface="Arial" panose="020B0604020202020204" pitchFamily="34" charset="0"/>
              </a:rPr>
              <a:t>The closing date for all comments is </a:t>
            </a:r>
            <a:r>
              <a:rPr lang="en-ZA" altLang="en-US" sz="2800" dirty="0" smtClean="0">
                <a:cs typeface="Arial" panose="020B0604020202020204" pitchFamily="34" charset="0"/>
              </a:rPr>
              <a:t>22 </a:t>
            </a:r>
            <a:r>
              <a:rPr lang="en-ZA" altLang="en-US" sz="2800" dirty="0">
                <a:cs typeface="Arial" panose="020B0604020202020204" pitchFamily="34" charset="0"/>
              </a:rPr>
              <a:t>May </a:t>
            </a:r>
            <a:r>
              <a:rPr lang="en-ZA" altLang="en-US" sz="2800" dirty="0" smtClean="0">
                <a:cs typeface="Arial" panose="020B0604020202020204" pitchFamily="34" charset="0"/>
              </a:rPr>
              <a:t>2020.</a:t>
            </a:r>
            <a:endParaRPr lang="en-ZA" altLang="en-US" sz="2800" dirty="0">
              <a:cs typeface="Arial" panose="020B0604020202020204" pitchFamily="34" charset="0"/>
            </a:endParaRPr>
          </a:p>
          <a:p>
            <a:pPr marL="0" lvl="0" indent="0" algn="ctr" defTabSz="914400" fontAlgn="base">
              <a:spcBef>
                <a:spcPct val="0"/>
              </a:spcBef>
              <a:spcAft>
                <a:spcPct val="0"/>
              </a:spcAft>
              <a:buNone/>
            </a:pPr>
            <a:endParaRPr lang="en-ZA" altLang="en-US" sz="3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491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ZA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Glossary</a:t>
            </a:r>
            <a:r>
              <a:rPr lang="en-ZA" altLang="en-US" sz="3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672" y="1143000"/>
            <a:ext cx="8229600" cy="48768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ZA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BWS: </a:t>
            </a:r>
            <a:r>
              <a:rPr lang="en-ZA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Bulk </a:t>
            </a:r>
            <a:r>
              <a:rPr lang="en-ZA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ZA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ater </a:t>
            </a:r>
            <a:r>
              <a:rPr lang="en-ZA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ZA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ervices </a:t>
            </a:r>
            <a:endParaRPr lang="en-ZA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ZA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M&amp;E: </a:t>
            </a:r>
            <a:r>
              <a:rPr lang="en-ZA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Mechanical </a:t>
            </a:r>
            <a:r>
              <a:rPr lang="en-ZA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E</a:t>
            </a:r>
            <a:r>
              <a:rPr lang="en-ZA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lectrical </a:t>
            </a:r>
            <a:endParaRPr lang="en-ZA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ZA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PS: </a:t>
            </a:r>
            <a:r>
              <a:rPr lang="en-ZA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Pump Station </a:t>
            </a:r>
            <a:endParaRPr lang="en-ZA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ZA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RES: </a:t>
            </a:r>
            <a:r>
              <a:rPr lang="en-ZA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Reservoir </a:t>
            </a:r>
            <a:endParaRPr lang="en-ZA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ZA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RWS: </a:t>
            </a:r>
            <a:r>
              <a:rPr lang="en-ZA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Regional Water </a:t>
            </a:r>
            <a:r>
              <a:rPr lang="en-ZA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ZA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ervices </a:t>
            </a:r>
            <a:endParaRPr lang="en-ZA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ZA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VIP: Ventilated I</a:t>
            </a:r>
            <a:r>
              <a:rPr lang="en-ZA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mproved Pit </a:t>
            </a:r>
            <a:endParaRPr lang="en-ZA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ZA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VIDP: Ventilated </a:t>
            </a:r>
            <a:r>
              <a:rPr lang="en-ZA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Improved </a:t>
            </a:r>
            <a:r>
              <a:rPr lang="en-ZA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ZA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ouble </a:t>
            </a:r>
            <a:r>
              <a:rPr lang="en-ZA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ZA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endParaRPr lang="en-ZA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ZA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WDM: </a:t>
            </a:r>
            <a:r>
              <a:rPr lang="en-ZA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Water Demand </a:t>
            </a:r>
            <a:r>
              <a:rPr lang="en-ZA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ZA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anagement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ZA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WTW: Water Treatment Works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ZA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DDP: District Development Plan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ZA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IDP: Integrated Development Plan </a:t>
            </a:r>
            <a:endParaRPr lang="en-ZA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defTabSz="914400" fontAlgn="base">
              <a:spcBef>
                <a:spcPct val="0"/>
              </a:spcBef>
              <a:spcAft>
                <a:spcPct val="0"/>
              </a:spcAft>
              <a:buNone/>
            </a:pPr>
            <a:endParaRPr lang="en-ZA" altLang="en-US" sz="3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946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 </a:t>
            </a:r>
            <a:r>
              <a:rPr lang="en-US" sz="3200" b="1" dirty="0" smtClean="0">
                <a:latin typeface="+mn-lt"/>
              </a:rPr>
              <a:t>2. </a:t>
            </a:r>
            <a:r>
              <a:rPr lang="en-ZA" sz="3200" b="1" dirty="0" smtClean="0">
                <a:solidFill>
                  <a:prstClr val="black"/>
                </a:solidFill>
                <a:latin typeface="+mn-lt"/>
                <a:cs typeface="Arial" charset="0"/>
              </a:rPr>
              <a:t>THE D</a:t>
            </a:r>
            <a:r>
              <a:rPr lang="en-ZA" altLang="en-US" sz="3200" b="1" dirty="0" smtClean="0">
                <a:solidFill>
                  <a:prstClr val="black"/>
                </a:solidFill>
                <a:latin typeface="+mn-lt"/>
                <a:cs typeface="Arial" charset="0"/>
              </a:rPr>
              <a:t>DP/BUDGET PROCESS(ROADMAP)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436" y="1417638"/>
            <a:ext cx="8229600" cy="4297362"/>
          </a:xfrm>
        </p:spPr>
        <p:txBody>
          <a:bodyPr/>
          <a:lstStyle/>
          <a:p>
            <a:pPr lvl="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ZA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The IDP/Budget </a:t>
            </a:r>
            <a:r>
              <a:rPr lang="en-ZA" sz="2800" dirty="0">
                <a:ea typeface="Calibri" panose="020F0502020204030204" pitchFamily="34" charset="0"/>
                <a:cs typeface="Times New Roman" panose="02020603050405020304" pitchFamily="18" charset="0"/>
              </a:rPr>
              <a:t>Framework and Process Plan for </a:t>
            </a:r>
            <a:r>
              <a:rPr lang="en-ZA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2020-2021 </a:t>
            </a:r>
            <a:r>
              <a:rPr lang="en-ZA" sz="2800" dirty="0">
                <a:ea typeface="Calibri" panose="020F0502020204030204" pitchFamily="34" charset="0"/>
                <a:cs typeface="Times New Roman" panose="02020603050405020304" pitchFamily="18" charset="0"/>
              </a:rPr>
              <a:t>was adopted by Council in July </a:t>
            </a:r>
            <a:r>
              <a:rPr lang="en-ZA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2019. </a:t>
            </a:r>
          </a:p>
          <a:p>
            <a:pPr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ZA" sz="2800" dirty="0" smtClean="0"/>
              <a:t>The District Profile was developed and adopted by Council in February 2020.</a:t>
            </a:r>
          </a:p>
          <a:p>
            <a:pPr lvl="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ZA" sz="2800" dirty="0" smtClean="0"/>
              <a:t>The District Strategic </a:t>
            </a:r>
            <a:r>
              <a:rPr lang="en-ZA" sz="2800" dirty="0"/>
              <a:t>Planning Session was held from </a:t>
            </a:r>
            <a:r>
              <a:rPr lang="en-ZA" sz="2800" dirty="0" smtClean="0"/>
              <a:t>05-06 February 2020.</a:t>
            </a:r>
            <a:endParaRPr lang="en-ZA" sz="2800" dirty="0"/>
          </a:p>
          <a:p>
            <a:pPr lvl="0" algn="just" defTabSz="9144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ZA" altLang="en-US" sz="2800" dirty="0" smtClean="0">
                <a:solidFill>
                  <a:prstClr val="black"/>
                </a:solidFill>
                <a:cs typeface="Arial" pitchFamily="34" charset="0"/>
              </a:rPr>
              <a:t>The </a:t>
            </a:r>
            <a:r>
              <a:rPr lang="en-ZA" altLang="en-US" sz="2800" dirty="0">
                <a:solidFill>
                  <a:prstClr val="black"/>
                </a:solidFill>
                <a:cs typeface="Arial" pitchFamily="34" charset="0"/>
              </a:rPr>
              <a:t>Draft </a:t>
            </a:r>
            <a:r>
              <a:rPr lang="en-ZA" altLang="en-US" sz="2800" dirty="0" smtClean="0">
                <a:solidFill>
                  <a:prstClr val="black"/>
                </a:solidFill>
                <a:cs typeface="Arial" pitchFamily="34" charset="0"/>
              </a:rPr>
              <a:t>DDP/Budget </a:t>
            </a:r>
            <a:r>
              <a:rPr lang="en-ZA" altLang="en-US" sz="2800" dirty="0">
                <a:solidFill>
                  <a:prstClr val="black"/>
                </a:solidFill>
                <a:cs typeface="Arial" pitchFamily="34" charset="0"/>
              </a:rPr>
              <a:t>for </a:t>
            </a:r>
            <a:r>
              <a:rPr lang="en-ZA" altLang="en-US" sz="2800" dirty="0" smtClean="0">
                <a:solidFill>
                  <a:prstClr val="black"/>
                </a:solidFill>
                <a:cs typeface="Arial" pitchFamily="34" charset="0"/>
              </a:rPr>
              <a:t>2020/2021 was noted in a Council </a:t>
            </a:r>
            <a:r>
              <a:rPr lang="en-ZA" altLang="en-US" sz="2800" dirty="0">
                <a:solidFill>
                  <a:prstClr val="black"/>
                </a:solidFill>
                <a:cs typeface="Arial" pitchFamily="34" charset="0"/>
              </a:rPr>
              <a:t>sitting </a:t>
            </a:r>
            <a:r>
              <a:rPr lang="en-ZA" altLang="en-US" sz="2800" dirty="0" smtClean="0">
                <a:solidFill>
                  <a:prstClr val="black"/>
                </a:solidFill>
                <a:cs typeface="Arial" pitchFamily="34" charset="0"/>
              </a:rPr>
              <a:t>held on the 26</a:t>
            </a:r>
            <a:r>
              <a:rPr lang="en-ZA" altLang="en-US" sz="2800" baseline="30000" dirty="0" smtClean="0">
                <a:solidFill>
                  <a:prstClr val="black"/>
                </a:solidFill>
                <a:cs typeface="Arial" pitchFamily="34" charset="0"/>
              </a:rPr>
              <a:t>th</a:t>
            </a:r>
            <a:r>
              <a:rPr lang="en-ZA" altLang="en-US" sz="2800" dirty="0" smtClean="0">
                <a:solidFill>
                  <a:prstClr val="black"/>
                </a:solidFill>
                <a:cs typeface="Arial" pitchFamily="34" charset="0"/>
              </a:rPr>
              <a:t> March 2020.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715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590800" y="1447800"/>
            <a:ext cx="3657600" cy="1600200"/>
          </a:xfrm>
        </p:spPr>
        <p:txBody>
          <a:bodyPr/>
          <a:lstStyle/>
          <a:p>
            <a:pPr algn="ctr">
              <a:buFontTx/>
              <a:buNone/>
            </a:pPr>
            <a:endParaRPr lang="en-US" sz="4000" b="1" dirty="0" smtClean="0"/>
          </a:p>
          <a:p>
            <a:pPr algn="ctr">
              <a:buFontTx/>
              <a:buNone/>
            </a:pPr>
            <a:r>
              <a:rPr lang="en-US" sz="4800" b="1" dirty="0" smtClean="0"/>
              <a:t>Thank You</a:t>
            </a:r>
          </a:p>
        </p:txBody>
      </p:sp>
    </p:spTree>
  </p:cSld>
  <p:clrMapOvr>
    <a:masterClrMapping/>
  </p:clrMapOvr>
  <p:transition xmlns:p14="http://schemas.microsoft.com/office/powerpoint/2010/main" spd="slow">
    <p:circl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 </a:t>
            </a:r>
            <a:r>
              <a:rPr lang="en-US" sz="3200" b="1" dirty="0" smtClean="0">
                <a:latin typeface="+mn-lt"/>
              </a:rPr>
              <a:t>2. </a:t>
            </a:r>
            <a:r>
              <a:rPr lang="en-ZA" sz="3200" b="1" dirty="0" smtClean="0">
                <a:solidFill>
                  <a:prstClr val="black"/>
                </a:solidFill>
                <a:latin typeface="+mn-lt"/>
                <a:cs typeface="Arial" charset="0"/>
              </a:rPr>
              <a:t>THE D</a:t>
            </a:r>
            <a:r>
              <a:rPr lang="en-ZA" altLang="en-US" sz="3200" b="1" dirty="0" smtClean="0">
                <a:solidFill>
                  <a:prstClr val="black"/>
                </a:solidFill>
                <a:latin typeface="+mn-lt"/>
                <a:cs typeface="Arial" charset="0"/>
              </a:rPr>
              <a:t>DP/BUDGET PROCESS(ROADMAP)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436" y="1143000"/>
            <a:ext cx="8229600" cy="4572000"/>
          </a:xfrm>
        </p:spPr>
        <p:txBody>
          <a:bodyPr/>
          <a:lstStyle/>
          <a:p>
            <a:pPr lvl="0" algn="just" defTabSz="9144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ZA" altLang="en-US" sz="2200" dirty="0" smtClean="0">
                <a:solidFill>
                  <a:prstClr val="black"/>
                </a:solidFill>
                <a:cs typeface="Arial" pitchFamily="34" charset="0"/>
              </a:rPr>
              <a:t>The Draft DDP/Budget for 2020/2021 is currently undergoing public  consultations until the 22</a:t>
            </a:r>
            <a:r>
              <a:rPr lang="en-ZA" altLang="en-US" sz="2200" baseline="30000" dirty="0" smtClean="0">
                <a:solidFill>
                  <a:prstClr val="black"/>
                </a:solidFill>
                <a:cs typeface="Arial" pitchFamily="34" charset="0"/>
              </a:rPr>
              <a:t>nd</a:t>
            </a:r>
            <a:r>
              <a:rPr lang="en-ZA" altLang="en-US" sz="2200" dirty="0" smtClean="0">
                <a:solidFill>
                  <a:prstClr val="black"/>
                </a:solidFill>
                <a:cs typeface="Arial" pitchFamily="34" charset="0"/>
              </a:rPr>
              <a:t> May 2020 as per the advert issued on the 2</a:t>
            </a:r>
            <a:r>
              <a:rPr lang="en-ZA" altLang="en-US" sz="2200" baseline="30000" dirty="0" smtClean="0">
                <a:solidFill>
                  <a:prstClr val="black"/>
                </a:solidFill>
                <a:cs typeface="Arial" pitchFamily="34" charset="0"/>
              </a:rPr>
              <a:t>nd</a:t>
            </a:r>
            <a:r>
              <a:rPr lang="en-ZA" altLang="en-US" sz="2200" dirty="0" smtClean="0">
                <a:solidFill>
                  <a:prstClr val="black"/>
                </a:solidFill>
                <a:cs typeface="Arial" pitchFamily="34" charset="0"/>
              </a:rPr>
              <a:t>April 2020 by Sekhukhune Times. </a:t>
            </a:r>
          </a:p>
          <a:p>
            <a:pPr lvl="0" algn="just" defTabSz="9144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ZA" altLang="en-US" sz="2200" dirty="0" smtClean="0">
                <a:solidFill>
                  <a:prstClr val="black"/>
                </a:solidFill>
                <a:cs typeface="Arial" pitchFamily="34" charset="0"/>
              </a:rPr>
              <a:t>The Draft DDP/Budget for 2020/2021 is available on Municipal website.</a:t>
            </a:r>
          </a:p>
          <a:p>
            <a:pPr lvl="0" algn="just" defTabSz="9144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ZA" altLang="en-US" sz="2200" dirty="0" smtClean="0">
                <a:solidFill>
                  <a:prstClr val="black"/>
                </a:solidFill>
                <a:cs typeface="Arial" pitchFamily="34" charset="0"/>
              </a:rPr>
              <a:t>Due to COVID-19 Lockdown, the normal processes for public participation were retracted, hence today’s engagements on radio.</a:t>
            </a:r>
          </a:p>
          <a:p>
            <a:pPr lvl="0" algn="just" defTabSz="9144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ZA" altLang="en-US" sz="2200" dirty="0" smtClean="0">
                <a:solidFill>
                  <a:prstClr val="black"/>
                </a:solidFill>
                <a:cs typeface="Arial" pitchFamily="34" charset="0"/>
              </a:rPr>
              <a:t>The inputs received since the 2</a:t>
            </a:r>
            <a:r>
              <a:rPr lang="en-ZA" altLang="en-US" sz="2200" baseline="30000" dirty="0" smtClean="0">
                <a:solidFill>
                  <a:prstClr val="black"/>
                </a:solidFill>
                <a:cs typeface="Arial" pitchFamily="34" charset="0"/>
              </a:rPr>
              <a:t>nd</a:t>
            </a:r>
            <a:r>
              <a:rPr lang="en-ZA" altLang="en-US" sz="2200" dirty="0" smtClean="0">
                <a:solidFill>
                  <a:prstClr val="black"/>
                </a:solidFill>
                <a:cs typeface="Arial" pitchFamily="34" charset="0"/>
              </a:rPr>
              <a:t> April 2020 including those  from this session, and up to the 22</a:t>
            </a:r>
            <a:r>
              <a:rPr lang="en-ZA" altLang="en-US" sz="2200" baseline="30000" dirty="0" smtClean="0">
                <a:solidFill>
                  <a:prstClr val="black"/>
                </a:solidFill>
                <a:cs typeface="Arial" pitchFamily="34" charset="0"/>
              </a:rPr>
              <a:t>nd</a:t>
            </a:r>
            <a:r>
              <a:rPr lang="en-ZA" altLang="en-US" sz="2200" dirty="0" smtClean="0">
                <a:solidFill>
                  <a:prstClr val="black"/>
                </a:solidFill>
                <a:cs typeface="Arial" pitchFamily="34" charset="0"/>
              </a:rPr>
              <a:t> May 2020 will be considered during the finalisation of the DDP/ Budget for 2020/2021.</a:t>
            </a:r>
          </a:p>
          <a:p>
            <a:pPr lvl="0" algn="just" defTabSz="9144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ZA" altLang="en-US" sz="2200" dirty="0" smtClean="0">
                <a:solidFill>
                  <a:prstClr val="black"/>
                </a:solidFill>
                <a:cs typeface="Arial" pitchFamily="34" charset="0"/>
              </a:rPr>
              <a:t>The Final DDP/Budget for 2020/2021 will be adopted by Council on the 28</a:t>
            </a:r>
            <a:r>
              <a:rPr lang="en-ZA" altLang="en-US" sz="2200" baseline="30000" dirty="0" smtClean="0">
                <a:solidFill>
                  <a:prstClr val="black"/>
                </a:solidFill>
                <a:cs typeface="Arial" pitchFamily="34" charset="0"/>
              </a:rPr>
              <a:t>th</a:t>
            </a:r>
            <a:r>
              <a:rPr lang="en-ZA" altLang="en-US" sz="2200" dirty="0" smtClean="0">
                <a:solidFill>
                  <a:prstClr val="black"/>
                </a:solidFill>
                <a:cs typeface="Arial" pitchFamily="34" charset="0"/>
              </a:rPr>
              <a:t> May 2020.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663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altLang="en-US" sz="3200" b="1" dirty="0" smtClean="0">
                <a:latin typeface="+mn-lt"/>
                <a:cs typeface="Arial" panose="020B0604020202020204" pitchFamily="34" charset="0"/>
              </a:rPr>
              <a:t>3. POWERS </a:t>
            </a:r>
            <a:r>
              <a:rPr lang="en-ZA" altLang="en-US" sz="3200" b="1" dirty="0">
                <a:latin typeface="+mn-lt"/>
                <a:cs typeface="Arial" panose="020B0604020202020204" pitchFamily="34" charset="0"/>
              </a:rPr>
              <a:t>AND FUNCTIONS </a:t>
            </a:r>
            <a:r>
              <a:rPr lang="en-US" sz="3200" b="1" dirty="0" smtClean="0">
                <a:latin typeface="+mn-lt"/>
              </a:rPr>
              <a:t> </a:t>
            </a:r>
            <a:endParaRPr lang="en-US" sz="2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594" y="1066800"/>
            <a:ext cx="8229600" cy="4525963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en-GB" altLang="en-US" sz="2400" dirty="0" smtClean="0"/>
              <a:t>Water and Sanitation </a:t>
            </a:r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en-GB" altLang="en-US" sz="2400" dirty="0" smtClean="0"/>
              <a:t>Fire-Fighting Services </a:t>
            </a:r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en-GB" altLang="en-US" sz="2400" dirty="0"/>
              <a:t>M</a:t>
            </a:r>
            <a:r>
              <a:rPr lang="en-GB" altLang="en-US" sz="2400" dirty="0" smtClean="0"/>
              <a:t>unicipal Health Services </a:t>
            </a:r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en-GB" altLang="en-US" sz="2400" dirty="0" smtClean="0"/>
              <a:t>Local Tourism </a:t>
            </a:r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en-GB" altLang="en-US" sz="2400" dirty="0" smtClean="0"/>
              <a:t>Municipal Planning </a:t>
            </a:r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en-GB" altLang="en-US" sz="2400" dirty="0" smtClean="0"/>
              <a:t>Municipal </a:t>
            </a:r>
            <a:r>
              <a:rPr lang="en-GB" altLang="en-US" sz="2400" dirty="0" err="1" smtClean="0"/>
              <a:t>Abbatoirs</a:t>
            </a:r>
            <a:endParaRPr lang="en-GB" altLang="en-US" sz="2400" dirty="0" smtClean="0"/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en-GB" altLang="en-US" sz="2400" dirty="0" smtClean="0"/>
              <a:t>Regional Landfill Sites </a:t>
            </a:r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en-GB" altLang="en-US" sz="2400" dirty="0" smtClean="0"/>
              <a:t>Municipal Public Transport </a:t>
            </a:r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en-GB" altLang="en-US" sz="2400" dirty="0" smtClean="0"/>
              <a:t>Municipal Airports except for Ephraim </a:t>
            </a:r>
            <a:r>
              <a:rPr lang="en-GB" altLang="en-US" sz="2400" dirty="0" err="1" smtClean="0"/>
              <a:t>Mogale</a:t>
            </a:r>
            <a:r>
              <a:rPr lang="en-GB" altLang="en-US" sz="2400" dirty="0" smtClean="0"/>
              <a:t> and Elias </a:t>
            </a:r>
            <a:r>
              <a:rPr lang="en-GB" altLang="en-US" sz="2400" dirty="0" err="1" smtClean="0"/>
              <a:t>Motsoaledi</a:t>
            </a:r>
            <a:r>
              <a:rPr lang="en-GB" altLang="en-US" sz="2400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704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altLang="en-US" sz="3200" b="1" dirty="0" smtClean="0">
                <a:latin typeface="+mn-lt"/>
                <a:cs typeface="Arial" charset="0"/>
              </a:rPr>
              <a:t>4. VISION </a:t>
            </a:r>
            <a:r>
              <a:rPr lang="en-ZA" altLang="en-US" sz="3200" b="1" dirty="0">
                <a:latin typeface="+mn-lt"/>
                <a:cs typeface="Arial" charset="0"/>
              </a:rPr>
              <a:t>AND MISSION </a:t>
            </a:r>
            <a:r>
              <a:rPr lang="en-ZA" altLang="en-US" sz="3200" b="1" dirty="0" smtClean="0">
                <a:latin typeface="+mn-lt"/>
                <a:cs typeface="Arial" charset="0"/>
              </a:rPr>
              <a:t>STATEMENTS</a:t>
            </a:r>
            <a:r>
              <a:rPr lang="en-US" sz="3200" b="1" dirty="0" smtClean="0">
                <a:latin typeface="+mn-lt"/>
              </a:rPr>
              <a:t> </a:t>
            </a:r>
            <a:endParaRPr lang="en-US" sz="2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337" y="10668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300" b="1" dirty="0" smtClean="0"/>
              <a:t>VISION</a:t>
            </a:r>
          </a:p>
          <a:p>
            <a:pPr marL="0" indent="0">
              <a:buNone/>
            </a:pPr>
            <a:endParaRPr lang="en-US" sz="2300" b="1" dirty="0" smtClean="0"/>
          </a:p>
          <a:p>
            <a:pPr marL="0" indent="0">
              <a:buNone/>
            </a:pPr>
            <a:r>
              <a:rPr lang="en-ZA" sz="2300" dirty="0"/>
              <a:t>Sekhukhune District Municipality - </a:t>
            </a:r>
            <a:r>
              <a:rPr lang="en-ZA" sz="2300" dirty="0" smtClean="0"/>
              <a:t>A </a:t>
            </a:r>
            <a:r>
              <a:rPr lang="en-ZA" sz="2300" dirty="0"/>
              <a:t>L</a:t>
            </a:r>
            <a:r>
              <a:rPr lang="en-ZA" sz="2300" dirty="0" smtClean="0"/>
              <a:t>eader </a:t>
            </a:r>
            <a:r>
              <a:rPr lang="en-ZA" sz="2300" dirty="0"/>
              <a:t>in </a:t>
            </a:r>
            <a:r>
              <a:rPr lang="en-ZA" sz="2300" dirty="0" smtClean="0"/>
              <a:t>Integrated </a:t>
            </a:r>
            <a:r>
              <a:rPr lang="en-ZA" sz="2300" dirty="0"/>
              <a:t>E</a:t>
            </a:r>
            <a:r>
              <a:rPr lang="en-ZA" sz="2300" dirty="0" smtClean="0"/>
              <a:t>conomic Development </a:t>
            </a:r>
            <a:r>
              <a:rPr lang="en-ZA" sz="2300" dirty="0"/>
              <a:t>and </a:t>
            </a:r>
            <a:r>
              <a:rPr lang="en-ZA" sz="2300" dirty="0" smtClean="0"/>
              <a:t>Sustainable </a:t>
            </a:r>
            <a:r>
              <a:rPr lang="en-ZA" sz="2300" dirty="0"/>
              <a:t>S</a:t>
            </a:r>
            <a:r>
              <a:rPr lang="en-ZA" sz="2300" dirty="0" smtClean="0"/>
              <a:t>ervice Delivery.</a:t>
            </a:r>
          </a:p>
          <a:p>
            <a:pPr marL="0" indent="0">
              <a:buNone/>
            </a:pPr>
            <a:endParaRPr lang="en-ZA" sz="2300" dirty="0"/>
          </a:p>
          <a:p>
            <a:pPr marL="0" indent="0">
              <a:buNone/>
            </a:pPr>
            <a:r>
              <a:rPr lang="en-US" sz="2300" b="1" dirty="0" smtClean="0"/>
              <a:t>MISSION STATEMENTS </a:t>
            </a:r>
          </a:p>
          <a:p>
            <a:pPr marL="0" indent="0">
              <a:buNone/>
            </a:pPr>
            <a:endParaRPr lang="en-US" sz="2300" b="1" dirty="0" smtClean="0"/>
          </a:p>
          <a:p>
            <a:pPr marL="0" indent="0">
              <a:buNone/>
            </a:pPr>
            <a:r>
              <a:rPr lang="en-US" sz="2300" dirty="0"/>
              <a:t>To improve the quality of life </a:t>
            </a:r>
            <a:r>
              <a:rPr lang="en-ZA" sz="2400" dirty="0"/>
              <a:t>for all communities </a:t>
            </a:r>
            <a:r>
              <a:rPr lang="en-US" sz="2300" dirty="0" smtClean="0"/>
              <a:t>through:</a:t>
            </a:r>
            <a:endParaRPr lang="en-ZA" sz="2300" dirty="0"/>
          </a:p>
          <a:p>
            <a:pPr lvl="0"/>
            <a:r>
              <a:rPr lang="en-US" sz="2300" dirty="0"/>
              <a:t>Provision of a democratic and accountable government; </a:t>
            </a:r>
            <a:endParaRPr lang="en-ZA" sz="2300" dirty="0"/>
          </a:p>
          <a:p>
            <a:pPr lvl="0"/>
            <a:r>
              <a:rPr lang="en-US" sz="2300" dirty="0"/>
              <a:t>Promotion of inclusive and egalitarian economic </a:t>
            </a:r>
            <a:r>
              <a:rPr lang="en-US" sz="2300" dirty="0" smtClean="0"/>
              <a:t>transformation; </a:t>
            </a:r>
            <a:endParaRPr lang="en-ZA" sz="2300" dirty="0"/>
          </a:p>
          <a:p>
            <a:pPr lvl="0"/>
            <a:r>
              <a:rPr lang="en-US" sz="2300" dirty="0"/>
              <a:t>Promotion of a safe and healthy </a:t>
            </a:r>
            <a:r>
              <a:rPr lang="en-US" sz="2300" dirty="0" smtClean="0"/>
              <a:t>environment; </a:t>
            </a:r>
            <a:endParaRPr lang="en-ZA" sz="2300" dirty="0"/>
          </a:p>
          <a:p>
            <a:pPr lvl="0"/>
            <a:r>
              <a:rPr lang="en-US" sz="2300" dirty="0"/>
              <a:t>Fostering of community involvement and stakeholder </a:t>
            </a:r>
            <a:r>
              <a:rPr lang="en-US" sz="2300" dirty="0" smtClean="0"/>
              <a:t>engagement; </a:t>
            </a:r>
            <a:endParaRPr lang="en-ZA" sz="2300" dirty="0"/>
          </a:p>
          <a:p>
            <a:pPr lvl="0"/>
            <a:r>
              <a:rPr lang="en-US" sz="2300" dirty="0"/>
              <a:t>Strengthening institutional </a:t>
            </a:r>
            <a:r>
              <a:rPr lang="en-US" sz="2300" dirty="0" smtClean="0"/>
              <a:t>capacity; </a:t>
            </a:r>
            <a:endParaRPr lang="en-ZA" sz="2300" dirty="0"/>
          </a:p>
          <a:p>
            <a:r>
              <a:rPr lang="en-US" sz="2300" dirty="0"/>
              <a:t>Promotion of social </a:t>
            </a:r>
            <a:r>
              <a:rPr lang="en-US" sz="2300" dirty="0" smtClean="0"/>
              <a:t>cohesion</a:t>
            </a:r>
            <a:r>
              <a:rPr lang="en-US" sz="2000" dirty="0"/>
              <a:t>   </a:t>
            </a:r>
            <a:endParaRPr lang="en-US" sz="20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452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 </a:t>
            </a:r>
            <a:r>
              <a:rPr lang="en-US" sz="3200" b="1" dirty="0" smtClean="0">
                <a:latin typeface="+mn-lt"/>
              </a:rPr>
              <a:t>5. </a:t>
            </a:r>
            <a:r>
              <a:rPr lang="en-ZA" sz="3200" b="1" dirty="0" smtClean="0">
                <a:latin typeface="+mn-lt"/>
              </a:rPr>
              <a:t>CORE</a:t>
            </a:r>
            <a:r>
              <a:rPr lang="en-ZA" sz="2800" b="1" dirty="0" smtClean="0">
                <a:latin typeface="+mn-lt"/>
              </a:rPr>
              <a:t> </a:t>
            </a:r>
            <a:r>
              <a:rPr lang="en-ZA" sz="3200" b="1" dirty="0" smtClean="0">
                <a:latin typeface="+mn-lt"/>
              </a:rPr>
              <a:t>VALUES OF THE MUNICIPALITY </a:t>
            </a:r>
            <a:r>
              <a:rPr lang="en-ZA" sz="3200" dirty="0" smtClean="0"/>
              <a:t/>
            </a:r>
            <a:br>
              <a:rPr lang="en-ZA" sz="3200" dirty="0" smtClean="0"/>
            </a:br>
            <a:r>
              <a:rPr lang="en-ZA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ZA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lvl="0"/>
            <a:r>
              <a:rPr lang="en-US" b="1" dirty="0" smtClean="0"/>
              <a:t>H-</a:t>
            </a:r>
            <a:r>
              <a:rPr lang="en-US" dirty="0" err="1" smtClean="0"/>
              <a:t>onesty</a:t>
            </a:r>
            <a:r>
              <a:rPr lang="en-US" dirty="0" smtClean="0"/>
              <a:t> </a:t>
            </a:r>
            <a:endParaRPr lang="en-ZA" dirty="0"/>
          </a:p>
          <a:p>
            <a:pPr lvl="0"/>
            <a:r>
              <a:rPr lang="en-US" b="1" dirty="0" smtClean="0"/>
              <a:t>E-</a:t>
            </a:r>
            <a:r>
              <a:rPr lang="en-US" dirty="0" err="1" smtClean="0"/>
              <a:t>xcellence</a:t>
            </a:r>
            <a:r>
              <a:rPr lang="en-US" dirty="0" smtClean="0"/>
              <a:t> </a:t>
            </a:r>
            <a:endParaRPr lang="en-ZA" dirty="0"/>
          </a:p>
          <a:p>
            <a:pPr lvl="0"/>
            <a:r>
              <a:rPr lang="en-US" b="1" dirty="0" smtClean="0"/>
              <a:t>A-</a:t>
            </a:r>
            <a:r>
              <a:rPr lang="en-US" dirty="0" err="1" smtClean="0"/>
              <a:t>ccessibility</a:t>
            </a:r>
            <a:r>
              <a:rPr lang="en-US" dirty="0" smtClean="0"/>
              <a:t> </a:t>
            </a:r>
            <a:endParaRPr lang="en-ZA" dirty="0"/>
          </a:p>
          <a:p>
            <a:pPr lvl="0"/>
            <a:r>
              <a:rPr lang="en-US" b="1" dirty="0" smtClean="0"/>
              <a:t>R-</a:t>
            </a:r>
            <a:r>
              <a:rPr lang="en-US" dirty="0" err="1" smtClean="0"/>
              <a:t>espect</a:t>
            </a:r>
            <a:r>
              <a:rPr lang="en-US" dirty="0" smtClean="0"/>
              <a:t> </a:t>
            </a:r>
            <a:endParaRPr lang="en-ZA" dirty="0"/>
          </a:p>
          <a:p>
            <a:pPr lvl="0"/>
            <a:r>
              <a:rPr lang="en-US" b="1" dirty="0" smtClean="0"/>
              <a:t>T-</a:t>
            </a:r>
            <a:r>
              <a:rPr lang="en-US" dirty="0" err="1" smtClean="0"/>
              <a:t>ransparency</a:t>
            </a:r>
            <a:r>
              <a:rPr lang="en-US" dirty="0" smtClean="0"/>
              <a:t> </a:t>
            </a:r>
          </a:p>
          <a:p>
            <a:pPr marL="0" lvl="0" indent="0" algn="ctr">
              <a:buNone/>
            </a:pPr>
            <a:r>
              <a:rPr lang="en-US" sz="2800" dirty="0" smtClean="0"/>
              <a:t>Abbreviated as ‘HEART’.</a:t>
            </a:r>
            <a:endParaRPr lang="en-ZA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01CE5-71BA-42AC-ACCA-C2557DDDEA3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511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1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17399</TotalTime>
  <Words>3020</Words>
  <Application>Microsoft Macintosh PowerPoint</Application>
  <PresentationFormat>On-screen Show (4:3)</PresentationFormat>
  <Paragraphs>744</Paragraphs>
  <Slides>50</Slides>
  <Notes>47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50</vt:i4>
      </vt:variant>
    </vt:vector>
  </HeadingPairs>
  <TitlesOfParts>
    <vt:vector size="53" baseType="lpstr">
      <vt:lpstr>Blank Presentation</vt:lpstr>
      <vt:lpstr>2_Custom Design</vt:lpstr>
      <vt:lpstr>3_Custom Design</vt:lpstr>
      <vt:lpstr>PowerPoint Presentation</vt:lpstr>
      <vt:lpstr> CONTENTS</vt:lpstr>
      <vt:lpstr>1. LEGISLATIVE BACKGROUND </vt:lpstr>
      <vt:lpstr>1. LEGISLATIVE BACKGROUND </vt:lpstr>
      <vt:lpstr> 2. THE DDP/BUDGET PROCESS(ROADMAP)</vt:lpstr>
      <vt:lpstr> 2. THE DDP/BUDGET PROCESS(ROADMAP)</vt:lpstr>
      <vt:lpstr>3. POWERS AND FUNCTIONS  </vt:lpstr>
      <vt:lpstr>4. VISION AND MISSION STATEMENTS </vt:lpstr>
      <vt:lpstr> 5. CORE VALUES OF THE MUNICIPALITY   </vt:lpstr>
      <vt:lpstr>6. MOTTO AND SLOGAN    </vt:lpstr>
      <vt:lpstr>7. MAYORAL STRATEGIC PRIORITIES   </vt:lpstr>
      <vt:lpstr> 8. DEMOGRAPHICS: POPULATION FIGURES </vt:lpstr>
      <vt:lpstr>DEMOGRAPHICS CONT.: WARDS AND VILLAGES   </vt:lpstr>
      <vt:lpstr>DEMOGRAPHICS CONT.: HOUSEHOLDS  </vt:lpstr>
      <vt:lpstr> </vt:lpstr>
      <vt:lpstr> WATER SERVICES – RBIG FUND </vt:lpstr>
      <vt:lpstr> WATER SERVICES – O &amp; M EXPENDITURE  </vt:lpstr>
      <vt:lpstr> WATER SERVICES – WSIG FUND  </vt:lpstr>
      <vt:lpstr> WATER SERVICES – MIG FUND </vt:lpstr>
      <vt:lpstr> WATER SERVICES – MIG FUND </vt:lpstr>
      <vt:lpstr> MUNICIPAL HEALTH SERVICES    </vt:lpstr>
      <vt:lpstr> EMERGENCY MANAGEMENT SERVICES    </vt:lpstr>
      <vt:lpstr> DISASTER MANAGEMENT SERVICES    </vt:lpstr>
      <vt:lpstr>SPATIAL RATIONALE</vt:lpstr>
      <vt:lpstr> LOCAL ECONOMIC DEVELOPMENT (LED) </vt:lpstr>
      <vt:lpstr> SEKHUKHUNE DEVELOPMENT AGENCY(SDA) </vt:lpstr>
      <vt:lpstr> SDA (Continued)  </vt:lpstr>
      <vt:lpstr> INSTITUTIONAL DEVELOPMENT AND ORGANISATIONAL TRANSFORMATION</vt:lpstr>
      <vt:lpstr> INSTITUTIONAL DEVELOPMENT AND ORGANISATIONAL TRANSFORMATION Continued</vt:lpstr>
      <vt:lpstr> INSTITUTIONAL DEVELOPMENT AND ORGANISATIONAL TRANSFORMATION Continued</vt:lpstr>
      <vt:lpstr> INSTITUTIONAL DEVELOPMENT AND ORGANISATIONAL TRANSFORMATION Continued</vt:lpstr>
      <vt:lpstr> INSTITUTIONAL DEVELOPMENT AND ORGANISATIONAL TRANSFORMATION Continued</vt:lpstr>
      <vt:lpstr>  INSTITUTIONAL DEVELOPMENT AND ORGANISATIONAL TRANSFORMATION Continued</vt:lpstr>
      <vt:lpstr>  FINANCIAL VIABILITY</vt:lpstr>
      <vt:lpstr> </vt:lpstr>
      <vt:lpstr>UNDERLYING BUDGET PRINCIPLES FOR 2020/2021   </vt:lpstr>
      <vt:lpstr>UNDERLYING BUDGET PRINCIPLES FOR 2020/2021 Continued  </vt:lpstr>
      <vt:lpstr>MUNICIPAL REVENUE   </vt:lpstr>
      <vt:lpstr>REVENUE BUDGET 2020/2021  </vt:lpstr>
      <vt:lpstr>CAPITAL EXPENDITURE   </vt:lpstr>
      <vt:lpstr>CAPITAL EXPENDITURE SOURCES 2020/2021   </vt:lpstr>
      <vt:lpstr>OPERATING EXPENDITURE   </vt:lpstr>
      <vt:lpstr>SURPLUS/DEFICIT   </vt:lpstr>
      <vt:lpstr>DEPARTMENTAL BUDGET ALLOCATIONS 2020/2021   </vt:lpstr>
      <vt:lpstr>EMPLOYEES RELATED COSTS 2020/2021   </vt:lpstr>
      <vt:lpstr>INTRODUCTION TO TARIFFS FOR 2020/2021   </vt:lpstr>
      <vt:lpstr>TARIFFS FOR 2020/2021  </vt:lpstr>
      <vt:lpstr>CONCLUSION  </vt:lpstr>
      <vt:lpstr>Glossary  </vt:lpstr>
      <vt:lpstr>PowerPoint Presentation</vt:lpstr>
    </vt:vector>
  </TitlesOfParts>
  <Company>bam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lerato mohlala</dc:creator>
  <cp:lastModifiedBy>Ndjadji Makhafola</cp:lastModifiedBy>
  <cp:revision>606</cp:revision>
  <cp:lastPrinted>2020-05-18T08:06:44Z</cp:lastPrinted>
  <dcterms:created xsi:type="dcterms:W3CDTF">2008-06-13T08:01:48Z</dcterms:created>
  <dcterms:modified xsi:type="dcterms:W3CDTF">2020-05-20T15:11:14Z</dcterms:modified>
</cp:coreProperties>
</file>